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40"/>
  </p:notesMasterIdLst>
  <p:handoutMasterIdLst>
    <p:handoutMasterId r:id="rId41"/>
  </p:handoutMasterIdLst>
  <p:sldIdLst>
    <p:sldId id="256" r:id="rId2"/>
    <p:sldId id="278" r:id="rId3"/>
    <p:sldId id="279" r:id="rId4"/>
    <p:sldId id="284" r:id="rId5"/>
    <p:sldId id="281" r:id="rId6"/>
    <p:sldId id="285" r:id="rId7"/>
    <p:sldId id="257" r:id="rId8"/>
    <p:sldId id="259" r:id="rId9"/>
    <p:sldId id="282" r:id="rId10"/>
    <p:sldId id="258" r:id="rId11"/>
    <p:sldId id="260" r:id="rId12"/>
    <p:sldId id="292" r:id="rId13"/>
    <p:sldId id="286" r:id="rId14"/>
    <p:sldId id="261" r:id="rId15"/>
    <p:sldId id="262" r:id="rId16"/>
    <p:sldId id="263" r:id="rId17"/>
    <p:sldId id="264" r:id="rId18"/>
    <p:sldId id="265" r:id="rId19"/>
    <p:sldId id="309" r:id="rId20"/>
    <p:sldId id="296" r:id="rId21"/>
    <p:sldId id="267" r:id="rId22"/>
    <p:sldId id="270" r:id="rId23"/>
    <p:sldId id="293" r:id="rId24"/>
    <p:sldId id="288" r:id="rId25"/>
    <p:sldId id="291" r:id="rId26"/>
    <p:sldId id="301" r:id="rId27"/>
    <p:sldId id="310" r:id="rId28"/>
    <p:sldId id="311" r:id="rId29"/>
    <p:sldId id="271" r:id="rId30"/>
    <p:sldId id="272" r:id="rId31"/>
    <p:sldId id="307" r:id="rId32"/>
    <p:sldId id="302" r:id="rId33"/>
    <p:sldId id="273" r:id="rId34"/>
    <p:sldId id="308" r:id="rId35"/>
    <p:sldId id="298" r:id="rId36"/>
    <p:sldId id="274" r:id="rId37"/>
    <p:sldId id="295" r:id="rId38"/>
    <p:sldId id="294" r:id="rId39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ng" initials="S" lastIdx="1" clrIdx="0">
    <p:extLst>
      <p:ext uri="{19B8F6BF-5375-455C-9EA6-DF929625EA0E}">
        <p15:presenceInfo xmlns:p15="http://schemas.microsoft.com/office/powerpoint/2012/main" userId="022da806394f9b0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86" autoAdjust="0"/>
    <p:restoredTop sz="94660"/>
  </p:normalViewPr>
  <p:slideViewPr>
    <p:cSldViewPr snapToGrid="0">
      <p:cViewPr varScale="1">
        <p:scale>
          <a:sx n="96" d="100"/>
          <a:sy n="96" d="100"/>
        </p:scale>
        <p:origin x="59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082" y="8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B5451A-5964-47E9-B470-51C4528CED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A69DAF-1A87-45B4-9390-FFB5BE0686B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AE44C6A-4416-402E-9A1B-A16FD8E0A666}" type="datetimeFigureOut">
              <a:rPr lang="en-US" smtClean="0"/>
              <a:t>1/23/2025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9EC324-BFC9-4FC5-8F7F-24FA48264B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FF5344-DC0F-4E04-A3F2-FA8E98575E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AAEDAC4-8484-4FAB-89E1-803B62CBBAA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5762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01-17T21:42:47.309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63 13359 0 0,'0'0'1424'0'0,"4"-10"-1424"0"0,1 2 368 0 0,2 1 24 0 0,3 1 8 0 0,3 2 0 0 0,0-1-688 0 0,2 1-128 0 0,5 1-32 0 0,0-1-8 0 0,1 1-920 0 0,0 2-192 0 0,0 0-32 0 0,-3-5 0 0 0</inkml:trace>
</inkml:ink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2F28663-7B0D-466D-82FB-B82AA9D2BA02}" type="datetimeFigureOut">
              <a:rPr lang="en-US" smtClean="0"/>
              <a:t>1/21/2025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D3C6C32C-5605-49B5-8F6F-A2558B847C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525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14463" y="1162050"/>
            <a:ext cx="4181475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C73BD-9F2F-48CD-8075-88126C5C15D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02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414463" y="1162050"/>
            <a:ext cx="4181475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C73BD-9F2F-48CD-8075-88126C5C15D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537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929F0-FD87-4023-BCB0-B72B184EEA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9F2A9-7C45-484D-8A51-F1D314FEB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535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04220-E77A-45E0-8380-F408D1380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D8EF5-9955-463B-9798-7CEB37B126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6093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D07AEE-FCF4-4B5E-8DC9-6C5836DD07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4F2622-EF39-4C88-89C8-9D3D8A90E1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18908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Spring 2021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71D73388-25A5-4F64-A6E2-B296E1C8FF4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013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42EC6-BA5C-4A45-9310-CFD052F87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0AEC7-638D-4E3C-B503-C6C3C80BE9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6032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7DE48-7483-4D49-9D59-9C94A57FF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3A5E2-83D0-4D2B-958E-91A11241A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3537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8DAF5-1858-43AB-B894-5A350C7F0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C2093-8ED8-4EFC-A193-ADFDC274E3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650BE-7C0E-4BBC-80D5-FDF870AF8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238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609F4-AA7D-4D7E-8916-B05B99A54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B80399-7FBE-4308-AA84-3D28554B4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A0C77-D7CD-4329-8FC9-19E70EF54A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D9FB24-FCE4-47A1-8A72-FBB5D565D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60EA12-09C1-48E2-9425-2751F7BF54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3832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C4C4D-2C36-44F0-9B0C-15A3396E8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6662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4645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D02B7-CD46-40D5-9D33-3C49CBC78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08D92-0025-45EE-A315-28A3CAFCE8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6B2B1B-7A49-4CAA-939E-535778B88C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1089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A45FB-1D85-4733-A2DB-C9211A918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F70A72-01BA-4348-8173-684FCC1F08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644935-BDD6-453E-94EE-8B2B6BFD2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6880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B77F3F-E03E-4C85-993C-A8B9C7725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74470-4F4C-4C95-AE55-642B8455A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71600"/>
            <a:ext cx="78867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FFFFFF"/>
                </a:solidFill>
                <a:effectLst/>
                <a:latin typeface="walsheim-medium"/>
              </a:rPr>
              <a:t>10 Best fonts to use in your next PowerPoint presentation</a:t>
            </a:r>
          </a:p>
          <a:p>
            <a:pPr algn="l" fontAlgn="base"/>
            <a:r>
              <a:rPr lang="en-US" b="0" i="0" dirty="0">
                <a:solidFill>
                  <a:srgbClr val="FFFFFF"/>
                </a:solidFill>
                <a:effectLst/>
                <a:latin typeface="walsheim-medium"/>
              </a:rPr>
              <a:t> Best fonts to use in your next PowerPoint presentation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376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400" b="1" kern="1200" baseline="0">
          <a:solidFill>
            <a:schemeClr val="tx1"/>
          </a:solidFill>
          <a:latin typeface="Century Gothic" panose="020B0502020202020204" pitchFamily="34" charset="0"/>
          <a:ea typeface="Verdana" panose="020B0604030504040204" pitchFamily="34" charset="0"/>
          <a:cs typeface="Vrinda" panose="020B0502040204020203" pitchFamily="34" charset="0"/>
        </a:defRPr>
      </a:lvl1pPr>
    </p:titleStyle>
    <p:bodyStyle>
      <a:lvl1pPr marL="342900" marR="0" indent="-342900" algn="l" defTabSz="685800" rtl="0" eaLnBrk="1" fontAlgn="base" latinLnBrk="0" hangingPunct="1">
        <a:lnSpc>
          <a:spcPct val="90000"/>
        </a:lnSpc>
        <a:spcBef>
          <a:spcPts val="750"/>
        </a:spcBef>
        <a:spcAft>
          <a:spcPts val="0"/>
        </a:spcAft>
        <a:buClr>
          <a:schemeClr val="accent2">
            <a:lumMod val="50000"/>
          </a:schemeClr>
        </a:buClr>
        <a:buSzPct val="85000"/>
        <a:buFont typeface="Century Gothic" panose="020B0502020202020204" pitchFamily="34" charset="0"/>
        <a:buChar char="►"/>
        <a:tabLst/>
        <a:defRPr lang="en-US" sz="2200" b="1" i="0" kern="1200" smtClean="0">
          <a:solidFill>
            <a:schemeClr val="tx1"/>
          </a:solidFill>
          <a:effectLst/>
          <a:latin typeface="Garamond" panose="02020404030301010803" pitchFamily="18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2">
            <a:lumMod val="50000"/>
          </a:schemeClr>
        </a:buClr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2">
            <a:lumMod val="75000"/>
          </a:schemeClr>
        </a:buClr>
        <a:buSzPct val="85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2">
            <a:lumMod val="75000"/>
          </a:schemeClr>
        </a:buClr>
        <a:buSzPct val="85000"/>
        <a:buFont typeface="Courier New" panose="02070309020205020404" pitchFamily="49" charset="0"/>
        <a:buChar char="o"/>
        <a:defRPr sz="16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2">
            <a:lumMod val="75000"/>
          </a:schemeClr>
        </a:buClr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youtube.com/watch?v=kO8x8eoU3L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office.com/r/aLxVcVTTV4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erfect_is_the_enemy_of_good" TargetMode="External"/><Relationship Id="rId2" Type="http://schemas.openxmlformats.org/officeDocument/2006/relationships/hyperlink" Target="https://en.wikipedia.org/wiki/Sorting_algorithm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braham_Maslow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oore%27s_law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Quantum_computing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Nature_(journal)" TargetMode="External"/><Relationship Id="rId4" Type="http://schemas.openxmlformats.org/officeDocument/2006/relationships/hyperlink" Target="https://en.wikipedia.org/wiki/Quantum_algorithm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ung-hee.nam@ucdenver.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ucdenverdata.formstack.com/forms/eng_pre_requisite_agreement_341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6AA40-0B60-4E19-881F-C6005EDF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8108" y="2930068"/>
            <a:ext cx="6619244" cy="2008236"/>
          </a:xfrm>
        </p:spPr>
        <p:txBody>
          <a:bodyPr/>
          <a:lstStyle/>
          <a:p>
            <a:r>
              <a:rPr lang="en-US" dirty="0"/>
              <a:t>CSCI 3412 Algorithms </a:t>
            </a:r>
            <a:r>
              <a:rPr lang="en-US" dirty="0">
                <a:solidFill>
                  <a:schemeClr val="bg1"/>
                </a:solidFill>
              </a:rPr>
              <a:t>Algorithm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C829F0-040E-4C34-A2B3-4AD7DAEC1648}"/>
              </a:ext>
            </a:extLst>
          </p:cNvPr>
          <p:cNvSpPr txBox="1"/>
          <p:nvPr/>
        </p:nvSpPr>
        <p:spPr>
          <a:xfrm>
            <a:off x="1257307" y="4707471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Module 1: Course introduction</a:t>
            </a:r>
          </a:p>
        </p:txBody>
      </p:sp>
    </p:spTree>
    <p:extLst>
      <p:ext uri="{BB962C8B-B14F-4D97-AF65-F5344CB8AC3E}">
        <p14:creationId xmlns:p14="http://schemas.microsoft.com/office/powerpoint/2010/main" val="23244003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D667C-2591-4B10-9572-447CB9453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770" y="369658"/>
            <a:ext cx="5570028" cy="619584"/>
          </a:xfrm>
        </p:spPr>
        <p:txBody>
          <a:bodyPr/>
          <a:lstStyle/>
          <a:p>
            <a:r>
              <a:rPr lang="en-US" dirty="0"/>
              <a:t>Yet Another Course Stuff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9575E-58FE-4124-9269-3AB23454E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87" y="1058846"/>
            <a:ext cx="8386047" cy="5714679"/>
          </a:xfrm>
        </p:spPr>
        <p:txBody>
          <a:bodyPr>
            <a:normAutofit lnSpcReduction="10000"/>
          </a:bodyPr>
          <a:lstStyle/>
          <a:p>
            <a:pPr hangingPunct="0">
              <a:lnSpc>
                <a:spcPct val="120000"/>
              </a:lnSpc>
              <a:spcBef>
                <a:spcPts val="0"/>
              </a:spcBef>
              <a:buSzPct val="100000"/>
            </a:pPr>
            <a:r>
              <a:rPr lang="en-US" sz="2000" dirty="0"/>
              <a:t>Attendance</a:t>
            </a:r>
            <a:r>
              <a:rPr lang="en-US" sz="2000" b="0" dirty="0"/>
              <a:t>: Attendance is important. Review Quizzes </a:t>
            </a:r>
            <a:r>
              <a:rPr lang="en-US" sz="2100" b="0" dirty="0"/>
              <a:t>10% of final grade</a:t>
            </a:r>
          </a:p>
          <a:p>
            <a:pPr hangingPunct="0">
              <a:lnSpc>
                <a:spcPct val="120000"/>
              </a:lnSpc>
              <a:spcBef>
                <a:spcPts val="0"/>
              </a:spcBef>
            </a:pPr>
            <a:r>
              <a:rPr lang="en-US" sz="2000" dirty="0"/>
              <a:t>Late Work Policy</a:t>
            </a:r>
            <a:r>
              <a:rPr lang="en-US" sz="2000" b="0" dirty="0"/>
              <a:t>: </a:t>
            </a:r>
          </a:p>
          <a:p>
            <a:pPr lvl="1" hangingPunct="0">
              <a:lnSpc>
                <a:spcPct val="120000"/>
              </a:lnSpc>
              <a:spcBef>
                <a:spcPts val="0"/>
              </a:spcBef>
            </a:pPr>
            <a:r>
              <a:rPr lang="en-US" sz="1800" dirty="0"/>
              <a:t>Any programming assignment not turned in by the due date without </a:t>
            </a: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</a:rPr>
              <a:t>prior approval </a:t>
            </a:r>
            <a:r>
              <a:rPr lang="en-US" sz="1800" dirty="0"/>
              <a:t>by the instructor based on </a:t>
            </a: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</a:rPr>
              <a:t>special circumstances </a:t>
            </a:r>
            <a:r>
              <a:rPr lang="en-US" sz="1800" dirty="0"/>
              <a:t>are late. </a:t>
            </a:r>
          </a:p>
          <a:p>
            <a:pPr lvl="1" hangingPunct="0">
              <a:lnSpc>
                <a:spcPct val="120000"/>
              </a:lnSpc>
              <a:spcBef>
                <a:spcPts val="0"/>
              </a:spcBef>
            </a:pPr>
            <a:r>
              <a:rPr lang="en-US" sz="1800" b="0" dirty="0"/>
              <a:t>Any programming assignment not turned in by the due date are late. </a:t>
            </a:r>
          </a:p>
          <a:p>
            <a:pPr lvl="2" hangingPunct="0">
              <a:lnSpc>
                <a:spcPct val="120000"/>
              </a:lnSpc>
              <a:spcBef>
                <a:spcPts val="0"/>
              </a:spcBef>
            </a:pPr>
            <a:r>
              <a:rPr lang="en-US" sz="1600" b="0" dirty="0"/>
              <a:t>Late programming assignments turned in within </a:t>
            </a:r>
            <a:r>
              <a:rPr lang="en-US" sz="1600" b="1" dirty="0"/>
              <a:t>Four (4) days </a:t>
            </a:r>
            <a:r>
              <a:rPr lang="en-US" sz="1600" b="0" dirty="0"/>
              <a:t>from the due date will be deducted up to </a:t>
            </a:r>
            <a:r>
              <a:rPr lang="en-US" sz="1600" b="1" dirty="0"/>
              <a:t>30%</a:t>
            </a:r>
            <a:r>
              <a:rPr lang="en-US" sz="1600" b="0" dirty="0"/>
              <a:t>.  </a:t>
            </a:r>
          </a:p>
          <a:p>
            <a:pPr lvl="2" hangingPunct="0">
              <a:lnSpc>
                <a:spcPct val="120000"/>
              </a:lnSpc>
              <a:spcBef>
                <a:spcPts val="0"/>
              </a:spcBef>
            </a:pPr>
            <a:r>
              <a:rPr lang="en-US" sz="1600" b="0" dirty="0">
                <a:solidFill>
                  <a:srgbClr val="FF0000"/>
                </a:solidFill>
              </a:rPr>
              <a:t>No assignment will be accepted  past 4 days from the due date </a:t>
            </a:r>
            <a:r>
              <a:rPr lang="en-US" sz="1600" dirty="0">
                <a:solidFill>
                  <a:srgbClr val="FF0000"/>
                </a:solidFill>
              </a:rPr>
              <a:t>without prior arrangement</a:t>
            </a:r>
            <a:r>
              <a:rPr lang="en-US" sz="1600" b="0" dirty="0"/>
              <a:t>.</a:t>
            </a:r>
            <a:endParaRPr lang="en-US" sz="2400" b="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000" dirty="0"/>
              <a:t>Grades of “Incomplete”: </a:t>
            </a:r>
            <a:r>
              <a:rPr lang="en-US" sz="2000" b="0" dirty="0"/>
              <a:t>The current university policy concerning incomplete grades will be followed in this course. 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sz="2000" dirty="0"/>
              <a:t>Email Policy: </a:t>
            </a:r>
          </a:p>
          <a:p>
            <a:pPr lvl="1" hangingPunct="0">
              <a:lnSpc>
                <a:spcPct val="120000"/>
              </a:lnSpc>
              <a:spcBef>
                <a:spcPts val="0"/>
              </a:spcBef>
            </a:pPr>
            <a:r>
              <a:rPr lang="en-US" sz="1600" dirty="0"/>
              <a:t>I will be using both the University email system and the Canvas email system.  </a:t>
            </a:r>
          </a:p>
          <a:p>
            <a:pPr lvl="1" hangingPunct="0">
              <a:lnSpc>
                <a:spcPct val="120000"/>
              </a:lnSpc>
              <a:spcBef>
                <a:spcPts val="0"/>
              </a:spcBef>
            </a:pPr>
            <a:r>
              <a:rPr lang="en-US" sz="1600" dirty="0"/>
              <a:t>I will respond to your email to the address it was sent from and from the system it was sent from (if you email me from within Canvas, I will respond to Canvas, if you email me from traditional email, I will respond with traditional email). </a:t>
            </a:r>
          </a:p>
          <a:p>
            <a:pPr lvl="1" hangingPunct="0">
              <a:lnSpc>
                <a:spcPct val="120000"/>
              </a:lnSpc>
              <a:spcBef>
                <a:spcPts val="0"/>
              </a:spcBef>
            </a:pPr>
            <a:r>
              <a:rPr lang="en-US" sz="1600" dirty="0"/>
              <a:t>For class announcements I will send a Canvas group email or post them on the Canvas Announcement</a:t>
            </a:r>
          </a:p>
          <a:p>
            <a:pPr lvl="1" hangingPunct="0">
              <a:lnSpc>
                <a:spcPct val="120000"/>
              </a:lnSpc>
              <a:spcBef>
                <a:spcPts val="0"/>
              </a:spcBef>
            </a:pPr>
            <a:r>
              <a:rPr lang="en-US" sz="1600" dirty="0"/>
              <a:t>I will be checking my email or Teams message (only for urgent issues) frequently and you can expect a response within 48 hours (weekends and holidays excluded). </a:t>
            </a:r>
          </a:p>
          <a:p>
            <a:pPr marL="342900" lvl="1" indent="0">
              <a:buNone/>
            </a:pPr>
            <a:endParaRPr lang="en-US" sz="1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4283B4-5073-4F52-9D6D-68C2E819CC1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798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D667C-2591-4B10-9572-447CB9453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64523"/>
            <a:ext cx="7886700" cy="619584"/>
          </a:xfrm>
        </p:spPr>
        <p:txBody>
          <a:bodyPr/>
          <a:lstStyle/>
          <a:p>
            <a:r>
              <a:rPr lang="en-US" dirty="0"/>
              <a:t>Some Fine print 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9575E-58FE-4124-9269-3AB23454E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789" y="1777296"/>
            <a:ext cx="8072831" cy="32817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Other class related information can be found from the class Syllabus which is uploaded in the class Canvas.</a:t>
            </a:r>
          </a:p>
          <a:p>
            <a:pPr lvl="1"/>
            <a:r>
              <a:rPr lang="en-US" dirty="0"/>
              <a:t>Student Expectations</a:t>
            </a:r>
          </a:p>
          <a:p>
            <a:pPr lvl="1"/>
            <a:r>
              <a:rPr lang="en-US" b="1" dirty="0"/>
              <a:t>Collaboration and cheating (</a:t>
            </a:r>
            <a:r>
              <a:rPr lang="en-US" b="1" dirty="0">
                <a:solidFill>
                  <a:srgbClr val="FF0000"/>
                </a:solidFill>
              </a:rPr>
              <a:t>No Chegg/</a:t>
            </a:r>
            <a:r>
              <a:rPr lang="en-US" b="1" dirty="0" err="1">
                <a:solidFill>
                  <a:srgbClr val="FF0000"/>
                </a:solidFill>
              </a:rPr>
              <a:t>chatGPT</a:t>
            </a:r>
            <a:r>
              <a:rPr lang="en-US" b="1" dirty="0">
                <a:solidFill>
                  <a:srgbClr val="FF0000"/>
                </a:solidFill>
              </a:rPr>
              <a:t> for unethical purpose unless you are allowed to use</a:t>
            </a:r>
            <a:r>
              <a:rPr lang="en-US" b="1" dirty="0"/>
              <a:t>)</a:t>
            </a:r>
          </a:p>
          <a:p>
            <a:pPr lvl="1"/>
            <a:r>
              <a:rPr lang="en-US" dirty="0"/>
              <a:t>Other University Policies</a:t>
            </a:r>
          </a:p>
          <a:p>
            <a:pPr lvl="1"/>
            <a:r>
              <a:rPr lang="en-US" dirty="0"/>
              <a:t>Engineering school student Honor Code</a:t>
            </a:r>
          </a:p>
          <a:p>
            <a:pPr lvl="2"/>
            <a:r>
              <a:rPr lang="en-US" dirty="0"/>
              <a:t>Violations of the Honor Code</a:t>
            </a:r>
          </a:p>
          <a:p>
            <a:pPr lvl="2"/>
            <a:r>
              <a:rPr lang="en-US" dirty="0"/>
              <a:t>Penalties for violating the Honor Code</a:t>
            </a:r>
          </a:p>
          <a:p>
            <a:pPr lvl="2"/>
            <a:r>
              <a:rPr lang="en-US" dirty="0"/>
              <a:t>TL;DR – no violation will be tolerated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03FFE0-BB8D-4313-9841-81C4A9D212A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446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07CD6-79A8-8927-FCA6-E582452E8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323" y="499881"/>
            <a:ext cx="8191099" cy="854074"/>
          </a:xfrm>
        </p:spPr>
        <p:txBody>
          <a:bodyPr>
            <a:normAutofit fontScale="90000"/>
          </a:bodyPr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futura-pt"/>
              </a:rPr>
              <a:t>Class success</a:t>
            </a:r>
            <a:r>
              <a:rPr lang="en-US" b="0" i="0" dirty="0">
                <a:solidFill>
                  <a:srgbClr val="000000"/>
                </a:solidFill>
                <a:effectLst/>
                <a:latin typeface="futura-pt"/>
              </a:rPr>
              <a:t> is achieved through </a:t>
            </a:r>
            <a:r>
              <a:rPr lang="en-US" i="0" dirty="0">
                <a:solidFill>
                  <a:schemeClr val="accent1"/>
                </a:solidFill>
                <a:effectLst/>
                <a:latin typeface="futura-pt"/>
              </a:rPr>
              <a:t>synchronized efforts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2050" name="Picture 2" descr="줄탁동시,협업의 중요성 [시너지효과] : 네이버 블로그">
            <a:extLst>
              <a:ext uri="{FF2B5EF4-FFF2-40B4-BE49-F238E27FC236}">
                <a16:creationId xmlns:a16="http://schemas.microsoft.com/office/drawing/2014/main" id="{B9F95945-CCBD-1FB4-7E74-74F65671D8D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563" y="1646063"/>
            <a:ext cx="7326630" cy="437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97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F4F29-9280-425C-910F-6B8926B88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Algorithm?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C15E2-5FE7-4707-BC37-6321ED8D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73388-25A5-4F64-A6E2-B296E1C8FF4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819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C3AC-9E53-42FD-872A-509ABE3A5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80656"/>
            <a:ext cx="7886700" cy="854074"/>
          </a:xfrm>
        </p:spPr>
        <p:txBody>
          <a:bodyPr/>
          <a:lstStyle/>
          <a:p>
            <a:r>
              <a:rPr lang="en-US" dirty="0"/>
              <a:t>What is Algorithm?</a:t>
            </a:r>
          </a:p>
        </p:txBody>
      </p:sp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0ADA4E11-DC3E-4052-A8D8-EAF26FD3905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401" y="2233705"/>
            <a:ext cx="4386015" cy="3669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A70795-6BEF-406B-9C32-C782E064F7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14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F14B2F-69DE-49B3-BE43-13E776A8B810}"/>
              </a:ext>
            </a:extLst>
          </p:cNvPr>
          <p:cNvSpPr txBox="1"/>
          <p:nvPr/>
        </p:nvSpPr>
        <p:spPr>
          <a:xfrm>
            <a:off x="5309858" y="4907990"/>
            <a:ext cx="33966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Hmmm… Can’t deny it.  I’ve done it …</a:t>
            </a:r>
          </a:p>
        </p:txBody>
      </p:sp>
    </p:spTree>
    <p:extLst>
      <p:ext uri="{BB962C8B-B14F-4D97-AF65-F5344CB8AC3E}">
        <p14:creationId xmlns:p14="http://schemas.microsoft.com/office/powerpoint/2010/main" val="2757732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468F0-4348-4C1E-9D6D-03453971A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180" y="537779"/>
            <a:ext cx="5735112" cy="709865"/>
          </a:xfrm>
        </p:spPr>
        <p:txBody>
          <a:bodyPr/>
          <a:lstStyle/>
          <a:p>
            <a:r>
              <a:rPr lang="en-US" dirty="0"/>
              <a:t>What is an algorithm?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6D090-90DE-43B9-BF7E-5217D2A5F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454" y="1473817"/>
            <a:ext cx="8280154" cy="4882257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Wiki</a:t>
            </a:r>
            <a:r>
              <a:rPr lang="en-US" b="0" dirty="0"/>
              <a:t>:  </a:t>
            </a:r>
            <a:r>
              <a:rPr lang="en-US" b="0" dirty="0">
                <a:solidFill>
                  <a:schemeClr val="accent5">
                    <a:lumMod val="75000"/>
                  </a:schemeClr>
                </a:solidFill>
              </a:rPr>
              <a:t>a set of instructions</a:t>
            </a:r>
            <a:r>
              <a:rPr lang="en-US" b="0" dirty="0"/>
              <a:t>, typically </a:t>
            </a:r>
            <a:r>
              <a:rPr lang="en-US" b="0" dirty="0">
                <a:solidFill>
                  <a:srgbClr val="C00000"/>
                </a:solidFill>
              </a:rPr>
              <a:t>to solve </a:t>
            </a:r>
            <a:r>
              <a:rPr lang="en-US" b="0" dirty="0"/>
              <a:t>a class of </a:t>
            </a:r>
            <a:r>
              <a:rPr lang="en-US" b="0" dirty="0">
                <a:solidFill>
                  <a:srgbClr val="C00000"/>
                </a:solidFill>
              </a:rPr>
              <a:t>problems</a:t>
            </a:r>
            <a:r>
              <a:rPr lang="en-US" b="0" dirty="0"/>
              <a:t> or perform a computation; </a:t>
            </a:r>
            <a:r>
              <a:rPr lang="en-US" b="0" dirty="0">
                <a:solidFill>
                  <a:schemeClr val="accent5">
                    <a:lumMod val="75000"/>
                  </a:schemeClr>
                </a:solidFill>
              </a:rPr>
              <a:t>unambiguous specifications </a:t>
            </a:r>
            <a:r>
              <a:rPr lang="en-US" b="0" dirty="0"/>
              <a:t>for </a:t>
            </a:r>
            <a:r>
              <a:rPr lang="en-US" b="0" dirty="0">
                <a:solidFill>
                  <a:srgbClr val="C00000"/>
                </a:solidFill>
              </a:rPr>
              <a:t>performing calculation, data processing, automated reasoning, and other tasks</a:t>
            </a:r>
          </a:p>
          <a:p>
            <a:pPr>
              <a:lnSpc>
                <a:spcPct val="110000"/>
              </a:lnSpc>
            </a:pPr>
            <a:r>
              <a:rPr lang="en-US" dirty="0"/>
              <a:t>Webster Dictionary</a:t>
            </a:r>
            <a:r>
              <a:rPr lang="en-US" b="0" dirty="0"/>
              <a:t>: a </a:t>
            </a:r>
            <a:r>
              <a:rPr lang="en-US" b="0" dirty="0">
                <a:solidFill>
                  <a:schemeClr val="accent5">
                    <a:lumMod val="75000"/>
                  </a:schemeClr>
                </a:solidFill>
              </a:rPr>
              <a:t>procedure</a:t>
            </a:r>
            <a:r>
              <a:rPr lang="en-US" b="0" dirty="0"/>
              <a:t> for </a:t>
            </a:r>
            <a:r>
              <a:rPr lang="en-US" b="0" dirty="0">
                <a:solidFill>
                  <a:srgbClr val="C00000"/>
                </a:solidFill>
              </a:rPr>
              <a:t>solving</a:t>
            </a:r>
            <a:r>
              <a:rPr lang="en-US" b="0" dirty="0"/>
              <a:t> a mathematical </a:t>
            </a:r>
            <a:r>
              <a:rPr lang="en-US" b="0" dirty="0">
                <a:solidFill>
                  <a:srgbClr val="C00000"/>
                </a:solidFill>
              </a:rPr>
              <a:t>problem</a:t>
            </a:r>
            <a:r>
              <a:rPr lang="en-US" b="0" dirty="0"/>
              <a:t> (as of finding the greatest common divisor) in a </a:t>
            </a:r>
            <a:r>
              <a:rPr lang="en-US" b="0" dirty="0">
                <a:solidFill>
                  <a:schemeClr val="accent5">
                    <a:lumMod val="75000"/>
                  </a:schemeClr>
                </a:solidFill>
              </a:rPr>
              <a:t>finite number of steps </a:t>
            </a:r>
            <a:r>
              <a:rPr lang="en-US" b="0" dirty="0"/>
              <a:t>that frequently involves repetition of an operation </a:t>
            </a:r>
            <a:r>
              <a:rPr lang="en-US" b="0" i="1" dirty="0"/>
              <a:t>broadly</a:t>
            </a:r>
            <a:r>
              <a:rPr lang="en-US" b="0" dirty="0"/>
              <a:t> </a:t>
            </a:r>
          </a:p>
          <a:p>
            <a:pPr>
              <a:lnSpc>
                <a:spcPct val="110000"/>
              </a:lnSpc>
            </a:pPr>
            <a:r>
              <a:rPr lang="en-US" dirty="0"/>
              <a:t>CLRS Textbook:</a:t>
            </a:r>
            <a:r>
              <a:rPr lang="en-US" b="0" dirty="0"/>
              <a:t> </a:t>
            </a:r>
            <a:r>
              <a:rPr lang="en-US" b="0" dirty="0">
                <a:solidFill>
                  <a:schemeClr val="accent1">
                    <a:lumMod val="75000"/>
                  </a:schemeClr>
                </a:solidFill>
              </a:rPr>
              <a:t>a sequence of computational steps </a:t>
            </a:r>
            <a:r>
              <a:rPr lang="en-US" b="0" dirty="0"/>
              <a:t>that transforms the input into the output. Then it continues with saying “a tool for </a:t>
            </a:r>
            <a:r>
              <a:rPr lang="en-US" b="0" dirty="0">
                <a:solidFill>
                  <a:srgbClr val="FF0000"/>
                </a:solidFill>
              </a:rPr>
              <a:t>solving</a:t>
            </a:r>
            <a:r>
              <a:rPr lang="en-US" b="0" dirty="0"/>
              <a:t> well-specified </a:t>
            </a:r>
            <a:r>
              <a:rPr lang="en-US" b="0" i="1" dirty="0">
                <a:solidFill>
                  <a:srgbClr val="C00000"/>
                </a:solidFill>
              </a:rPr>
              <a:t>computational </a:t>
            </a:r>
            <a:r>
              <a:rPr lang="en-US" b="0" i="1" dirty="0">
                <a:solidFill>
                  <a:srgbClr val="FF0000"/>
                </a:solidFill>
              </a:rPr>
              <a:t>problem</a:t>
            </a:r>
            <a:r>
              <a:rPr lang="en-US" b="0" dirty="0"/>
              <a:t>”</a:t>
            </a:r>
          </a:p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è"/>
            </a:pPr>
            <a:r>
              <a:rPr lang="en-US" sz="2400" dirty="0">
                <a:sym typeface="Wingdings" panose="05000000000000000000" pitchFamily="2" charset="2"/>
              </a:rPr>
              <a:t>A</a:t>
            </a:r>
            <a:r>
              <a:rPr lang="en-US" sz="2400" dirty="0"/>
              <a:t> set of </a:t>
            </a:r>
            <a:r>
              <a:rPr lang="en-US" sz="2400" b="0" dirty="0">
                <a:solidFill>
                  <a:schemeClr val="accent1">
                    <a:lumMod val="75000"/>
                  </a:schemeClr>
                </a:solidFill>
              </a:rPr>
              <a:t>specific and finite steps(instructions) </a:t>
            </a:r>
            <a:r>
              <a:rPr lang="en-US" sz="2400" b="0" dirty="0"/>
              <a:t>for a computer program to </a:t>
            </a:r>
            <a:r>
              <a:rPr lang="en-US" sz="2400" b="0" dirty="0">
                <a:solidFill>
                  <a:srgbClr val="C00000"/>
                </a:solidFill>
              </a:rPr>
              <a:t>solve a well-defined computational problem or to accomplish a task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2BB4D0-1FF4-4D6D-9D7F-062519E2942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15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FC03EE9-D9FD-2C21-03CC-B884BF3B15F3}"/>
                  </a:ext>
                </a:extLst>
              </p14:cNvPr>
              <p14:cNvContentPartPr/>
              <p14:nvPr/>
            </p14:nvContentPartPr>
            <p14:xfrm>
              <a:off x="3295838" y="1654636"/>
              <a:ext cx="68400" cy="22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FC03EE9-D9FD-2C21-03CC-B884BF3B15F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91518" y="1650316"/>
                <a:ext cx="77040" cy="3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3874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90210-E2E4-498C-B6BD-E756D4B0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151" y="854804"/>
            <a:ext cx="7886700" cy="613292"/>
          </a:xfrm>
        </p:spPr>
        <p:txBody>
          <a:bodyPr/>
          <a:lstStyle/>
          <a:p>
            <a:r>
              <a:rPr lang="en-US" dirty="0"/>
              <a:t>So … how about these algorithms?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EE327-31C8-445E-A06C-09EADAF7B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151" y="1962645"/>
            <a:ext cx="3788154" cy="3800591"/>
          </a:xfrm>
        </p:spPr>
        <p:txBody>
          <a:bodyPr>
            <a:normAutofit/>
          </a:bodyPr>
          <a:lstStyle/>
          <a:p>
            <a:pPr marL="385763" indent="-385763">
              <a:buFont typeface="+mj-lt"/>
              <a:buAutoNum type="arabicPeriod"/>
            </a:pPr>
            <a:r>
              <a:rPr lang="en-US" dirty="0">
                <a:solidFill>
                  <a:srgbClr val="C00000"/>
                </a:solidFill>
              </a:rPr>
              <a:t>Task to solve:  Put a giraffe into a refrigerator </a:t>
            </a:r>
            <a:r>
              <a:rPr lang="en-US" altLang="ko-KR" dirty="0">
                <a:solidFill>
                  <a:srgbClr val="C00000"/>
                </a:solidFill>
              </a:rPr>
              <a:t>in</a:t>
            </a:r>
            <a:r>
              <a:rPr lang="ko-KR" altLang="en-US" dirty="0">
                <a:solidFill>
                  <a:srgbClr val="C00000"/>
                </a:solidFill>
              </a:rPr>
              <a:t> </a:t>
            </a:r>
            <a:r>
              <a:rPr lang="en-US" altLang="ko-KR" dirty="0">
                <a:solidFill>
                  <a:srgbClr val="C00000"/>
                </a:solidFill>
              </a:rPr>
              <a:t>3 steps</a:t>
            </a: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0" dirty="0">
              <a:solidFill>
                <a:srgbClr val="C00000"/>
              </a:solidFill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en-US" dirty="0">
                <a:solidFill>
                  <a:srgbClr val="C00000"/>
                </a:solidFill>
              </a:rPr>
              <a:t>Task to solve:  Then put an elephant into the refrigerator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2550F-D2C0-41BE-8382-466CF249921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16</a:t>
            </a:fld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FDFB9B-D0ED-4CA2-8831-156C54A13F53}"/>
              </a:ext>
            </a:extLst>
          </p:cNvPr>
          <p:cNvSpPr txBox="1">
            <a:spLocks/>
          </p:cNvSpPr>
          <p:nvPr/>
        </p:nvSpPr>
        <p:spPr>
          <a:xfrm>
            <a:off x="4802697" y="1881852"/>
            <a:ext cx="3788154" cy="3747159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5763" indent="-385763">
              <a:buFont typeface="+mj-lt"/>
              <a:buAutoNum type="arabicPeriod" startAt="3"/>
            </a:pPr>
            <a:r>
              <a:rPr lang="en-US" sz="2100" dirty="0">
                <a:latin typeface="Garamond" panose="02020404030301010803" pitchFamily="18" charset="0"/>
              </a:rPr>
              <a:t>The Lion King is hosting an animal conference. All the animals attend.... except one. Which animal not?</a:t>
            </a:r>
          </a:p>
          <a:p>
            <a:pPr marL="385763" indent="-385763">
              <a:buFont typeface="+mj-lt"/>
              <a:buAutoNum type="arabicPeriod" startAt="3"/>
            </a:pPr>
            <a:endParaRPr lang="en-US" sz="2100" dirty="0">
              <a:latin typeface="Garamond" panose="02020404030301010803" pitchFamily="18" charset="0"/>
            </a:endParaRPr>
          </a:p>
          <a:p>
            <a:pPr marL="0" indent="0">
              <a:buNone/>
            </a:pPr>
            <a:endParaRPr lang="en-US" sz="2100" dirty="0">
              <a:latin typeface="Garamond" panose="02020404030301010803" pitchFamily="18" charset="0"/>
            </a:endParaRPr>
          </a:p>
          <a:p>
            <a:pPr marL="457200" indent="-457200">
              <a:buFont typeface="+mj-lt"/>
              <a:buAutoNum type="arabicPeriod" startAt="4"/>
            </a:pPr>
            <a:r>
              <a:rPr lang="en-US" sz="2100" dirty="0">
                <a:latin typeface="Garamond" panose="02020404030301010803" pitchFamily="18" charset="0"/>
              </a:rPr>
              <a:t>There is a river you must cross but it is used by crocodiles, and you do not have a boat. How do you manage it to the conference?</a:t>
            </a:r>
          </a:p>
        </p:txBody>
      </p:sp>
    </p:spTree>
    <p:extLst>
      <p:ext uri="{BB962C8B-B14F-4D97-AF65-F5344CB8AC3E}">
        <p14:creationId xmlns:p14="http://schemas.microsoft.com/office/powerpoint/2010/main" val="1073826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5BA75-D3B1-4A69-B960-3A8DFE8EC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70096"/>
            <a:ext cx="7886700" cy="854074"/>
          </a:xfrm>
        </p:spPr>
        <p:txBody>
          <a:bodyPr>
            <a:normAutofit/>
          </a:bodyPr>
          <a:lstStyle/>
          <a:p>
            <a:r>
              <a:rPr lang="en-US" b="0" dirty="0"/>
              <a:t>Is the first one an algorithm?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A63C2-5211-452C-AB77-D8D7A5125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98991"/>
            <a:ext cx="7886700" cy="4788567"/>
          </a:xfrm>
        </p:spPr>
        <p:txBody>
          <a:bodyPr anchor="t">
            <a:normAutofit/>
          </a:bodyPr>
          <a:lstStyle/>
          <a:p>
            <a:r>
              <a:rPr lang="en-US" sz="2400" b="0" dirty="0"/>
              <a:t>An algorithm is </a:t>
            </a:r>
            <a:r>
              <a:rPr lang="en-US" sz="2400" b="0" i="1" dirty="0"/>
              <a:t>correct</a:t>
            </a:r>
            <a:r>
              <a:rPr lang="en-US" sz="2400" b="0" dirty="0"/>
              <a:t> if for every input instance, it halts with the correct and effective answer contributing to </a:t>
            </a:r>
            <a:r>
              <a:rPr lang="en-US" sz="2400" b="0" i="1" dirty="0">
                <a:solidFill>
                  <a:srgbClr val="C00000"/>
                </a:solidFill>
              </a:rPr>
              <a:t>solving given problem</a:t>
            </a:r>
            <a:r>
              <a:rPr lang="en-US" sz="2400" b="0" i="1" dirty="0"/>
              <a:t>.</a:t>
            </a:r>
          </a:p>
          <a:p>
            <a:pPr marL="342900" lvl="1" indent="0">
              <a:buNone/>
            </a:pPr>
            <a:endParaRPr lang="en-US" sz="1500" i="1" dirty="0"/>
          </a:p>
          <a:p>
            <a:pPr marL="342900" lvl="1" indent="0">
              <a:buNone/>
            </a:pPr>
            <a:r>
              <a:rPr lang="en-US" sz="2400" i="1" dirty="0"/>
              <a:t>“Specification must provide </a:t>
            </a:r>
            <a:r>
              <a:rPr lang="en-US" sz="2400" b="1" i="1" dirty="0"/>
              <a:t>a precise and complete description </a:t>
            </a:r>
            <a:r>
              <a:rPr lang="en-US" sz="2400" i="1" dirty="0"/>
              <a:t>of the computational procedure to be followed.”</a:t>
            </a:r>
          </a:p>
          <a:p>
            <a:pPr marL="342900" lvl="1" indent="0">
              <a:buNone/>
            </a:pPr>
            <a:endParaRPr lang="en-US" sz="2400" i="1" dirty="0"/>
          </a:p>
          <a:p>
            <a:r>
              <a:rPr lang="en-US" sz="2600" dirty="0"/>
              <a:t>Correctness Matters!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800" b="0" dirty="0"/>
              <a:t>Does the 3 steps “giraffe” algorithm solve the problem?  </a:t>
            </a:r>
          </a:p>
          <a:p>
            <a:pPr marL="0" indent="0">
              <a:buNone/>
            </a:pPr>
            <a:endParaRPr lang="en-US" sz="2600" dirty="0"/>
          </a:p>
          <a:p>
            <a:pPr marL="342900" lvl="1" indent="0">
              <a:buNone/>
            </a:pPr>
            <a:endParaRPr lang="en-US" sz="2400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288C40-20FE-49EB-A3D4-9CC160CF82D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3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E7992-B7FF-4953-B342-4389F02D6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Yet another dad joke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16F12-35C0-4A60-A199-D3695AA11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2484"/>
            <a:ext cx="8112815" cy="4990389"/>
          </a:xfrm>
        </p:spPr>
        <p:txBody>
          <a:bodyPr>
            <a:normAutofit/>
          </a:bodyPr>
          <a:lstStyle/>
          <a:p>
            <a:r>
              <a:rPr lang="en-US" sz="2600" dirty="0"/>
              <a:t>How many software engineers does it take to change a light bulb?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r>
              <a:rPr lang="en-US" sz="2600" dirty="0">
                <a:sym typeface="Wingdings" panose="05000000000000000000" pitchFamily="2" charset="2"/>
              </a:rPr>
              <a:t>Well, a group of software engineers came up with an algorithm to change a light bulb:</a:t>
            </a:r>
          </a:p>
          <a:p>
            <a:pPr marL="557213" lvl="1" indent="-385763">
              <a:lnSpc>
                <a:spcPct val="100000"/>
              </a:lnSpc>
              <a:buFont typeface="+mj-lt"/>
              <a:buAutoNum type="arabicPeriod"/>
            </a:pPr>
            <a:r>
              <a:rPr lang="en-US" b="0" dirty="0">
                <a:solidFill>
                  <a:schemeClr val="bg1"/>
                </a:solidFill>
                <a:sym typeface="Wingdings" panose="05000000000000000000" pitchFamily="2" charset="2"/>
              </a:rPr>
              <a:t>Hold the light bulb</a:t>
            </a:r>
          </a:p>
          <a:p>
            <a:pPr marL="557213" lvl="1" indent="-385763">
              <a:lnSpc>
                <a:spcPct val="100000"/>
              </a:lnSpc>
              <a:buFont typeface="+mj-lt"/>
              <a:buAutoNum type="arabicPeriod"/>
            </a:pPr>
            <a:r>
              <a:rPr lang="en-US" b="0" dirty="0">
                <a:solidFill>
                  <a:schemeClr val="bg1"/>
                </a:solidFill>
                <a:sym typeface="Wingdings" panose="05000000000000000000" pitchFamily="2" charset="2"/>
              </a:rPr>
              <a:t>Plug the light bulb into the socket outlet</a:t>
            </a:r>
          </a:p>
          <a:p>
            <a:pPr marL="557213" lvl="1" indent="-385763">
              <a:lnSpc>
                <a:spcPct val="100000"/>
              </a:lnSpc>
              <a:buFont typeface="+mj-lt"/>
              <a:buAutoNum type="arabicPeriod"/>
            </a:pPr>
            <a:r>
              <a:rPr lang="en-US" b="0" dirty="0">
                <a:solidFill>
                  <a:schemeClr val="bg1"/>
                </a:solidFill>
                <a:sym typeface="Wingdings" panose="05000000000000000000" pitchFamily="2" charset="2"/>
              </a:rPr>
              <a:t>Spin yourself counterclockwise until the light bulb tightly screwed into the socket outlet.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0AC440-302F-4C76-B869-E17DE91FAA2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18</a:t>
            </a:fld>
            <a:endParaRPr lang="en-US" dirty="0"/>
          </a:p>
        </p:txBody>
      </p:sp>
      <p:pic>
        <p:nvPicPr>
          <p:cNvPr id="2052" name="Picture 4" descr="Image result for spinning with a lightbulb">
            <a:extLst>
              <a:ext uri="{FF2B5EF4-FFF2-40B4-BE49-F238E27FC236}">
                <a16:creationId xmlns:a16="http://schemas.microsoft.com/office/drawing/2014/main" id="{591AB80F-4A7F-4057-917B-5F7736007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6850" y="404614"/>
            <a:ext cx="1249680" cy="659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6135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5BA75-D3B1-4A69-B960-3A8DFE8EC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11" y="246922"/>
            <a:ext cx="7886700" cy="770586"/>
          </a:xfrm>
        </p:spPr>
        <p:txBody>
          <a:bodyPr/>
          <a:lstStyle/>
          <a:p>
            <a:r>
              <a:rPr lang="en-US" b="0" dirty="0"/>
              <a:t>Five Minute University of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A63C2-5211-452C-AB77-D8D7A5125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958" y="1153412"/>
            <a:ext cx="8235380" cy="5074184"/>
          </a:xfrm>
        </p:spPr>
        <p:txBody>
          <a:bodyPr anchor="t">
            <a:normAutofit lnSpcReduction="10000"/>
          </a:bodyPr>
          <a:lstStyle/>
          <a:p>
            <a:pPr>
              <a:buFont typeface="Garamond" panose="02020404030301010803" pitchFamily="18" charset="0"/>
              <a:buChar char="►"/>
            </a:pPr>
            <a:r>
              <a:rPr lang="en-US" sz="2400" dirty="0">
                <a:hlinkClick r:id="rId2"/>
              </a:rPr>
              <a:t>Father Guido </a:t>
            </a:r>
            <a:r>
              <a:rPr lang="en-US" sz="2400" dirty="0" err="1">
                <a:hlinkClick r:id="rId2"/>
              </a:rPr>
              <a:t>Sarducci's</a:t>
            </a:r>
            <a:r>
              <a:rPr lang="en-US" sz="2400" dirty="0">
                <a:hlinkClick r:id="rId2"/>
              </a:rPr>
              <a:t> Five Minute University - YouTube</a:t>
            </a:r>
            <a:endParaRPr lang="en-US" sz="2400" b="0" dirty="0"/>
          </a:p>
          <a:p>
            <a:pPr>
              <a:buFont typeface="Garamond" panose="02020404030301010803" pitchFamily="18" charset="0"/>
              <a:buChar char="►"/>
            </a:pPr>
            <a:r>
              <a:rPr lang="en-US" sz="2400" b="0" dirty="0"/>
              <a:t>First, is it a correct algorithm?</a:t>
            </a:r>
          </a:p>
          <a:p>
            <a:pPr>
              <a:buFont typeface="Garamond" panose="02020404030301010803" pitchFamily="18" charset="0"/>
              <a:buChar char="►"/>
            </a:pPr>
            <a:r>
              <a:rPr lang="en-US" sz="2400" b="0" dirty="0"/>
              <a:t>Next, is it an efficient algorithm?</a:t>
            </a:r>
            <a:endParaRPr lang="en-US" sz="2400" dirty="0">
              <a:solidFill>
                <a:srgbClr val="C0000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b="1" dirty="0"/>
              <a:t>Efficiency</a:t>
            </a:r>
            <a:r>
              <a:rPr lang="en-US" b="0" dirty="0"/>
              <a:t> matters!</a:t>
            </a:r>
          </a:p>
          <a:p>
            <a:pPr>
              <a:buFont typeface="Garamond" panose="02020404030301010803" pitchFamily="18" charset="0"/>
              <a:buChar char="►"/>
            </a:pPr>
            <a:r>
              <a:rPr lang="en-US" sz="2400" b="0" dirty="0"/>
              <a:t>The mantra of algorithm designer:</a:t>
            </a:r>
          </a:p>
          <a:p>
            <a:pPr marL="0" indent="0">
              <a:buNone/>
            </a:pPr>
            <a:r>
              <a:rPr lang="en-US" sz="3000" b="1" dirty="0"/>
              <a:t>	</a:t>
            </a:r>
            <a:r>
              <a:rPr lang="en-US" sz="2000" dirty="0"/>
              <a:t>Is the algorithm efficient </a:t>
            </a:r>
            <a:r>
              <a:rPr lang="en-US" sz="2000" dirty="0">
                <a:sym typeface="Wingdings" panose="05000000000000000000" pitchFamily="2" charset="2"/>
              </a:rPr>
              <a:t> </a:t>
            </a:r>
            <a:r>
              <a:rPr lang="en-US" sz="2000" dirty="0">
                <a:solidFill>
                  <a:srgbClr val="C00000"/>
                </a:solidFill>
                <a:sym typeface="Wingdings" panose="05000000000000000000" pitchFamily="2" charset="2"/>
              </a:rPr>
              <a:t>Can we do better?</a:t>
            </a:r>
          </a:p>
          <a:p>
            <a:pPr marL="0" indent="0">
              <a:buNone/>
            </a:pPr>
            <a:endParaRPr lang="en-US" sz="2000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r>
              <a:rPr lang="en-US" sz="2400" b="0" dirty="0"/>
              <a:t>If your answer to some problem is 12, you should be ready to answer why 12 is more efficient than 11 and why 13 is not more efficient than 12.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030F1B-B421-4C6B-943C-17612FB79A2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550197-EC82-4F68-9CC9-9925C2076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554" y="3466218"/>
            <a:ext cx="6399825" cy="155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455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26988" y="2010984"/>
            <a:ext cx="8090024" cy="4129933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About Me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Sung-Hee Nam </a:t>
            </a:r>
            <a:r>
              <a:rPr lang="en-US" sz="2400" b="1" dirty="0"/>
              <a:t>(</a:t>
            </a:r>
            <a:r>
              <a:rPr lang="en-US" sz="2400" b="1" dirty="0">
                <a:solidFill>
                  <a:schemeClr val="accent1"/>
                </a:solidFill>
              </a:rPr>
              <a:t>Sung</a:t>
            </a:r>
            <a:r>
              <a:rPr lang="en-US" sz="2400" b="1" dirty="0"/>
              <a:t>, Mr. Sung, Mr. Nam, Professor Nam)</a:t>
            </a:r>
            <a:endParaRPr lang="en-US" sz="3200" b="1" dirty="0"/>
          </a:p>
          <a:p>
            <a:pPr lvl="1"/>
            <a:r>
              <a:rPr lang="en-US" sz="2400" dirty="0"/>
              <a:t>MS in Computer Science from CU Boulder.</a:t>
            </a:r>
          </a:p>
          <a:p>
            <a:pPr lvl="1"/>
            <a:r>
              <a:rPr lang="en-US" sz="2400" dirty="0"/>
              <a:t> 30 + years in IBM, AT&amp;T Bell Labs, Lucent, Avaya and some more</a:t>
            </a:r>
          </a:p>
          <a:p>
            <a:pPr lvl="1"/>
            <a:r>
              <a:rPr lang="en-US" sz="2400" dirty="0"/>
              <a:t>6+ years teaching in CU Denver</a:t>
            </a:r>
          </a:p>
          <a:p>
            <a:pPr lvl="2"/>
            <a:r>
              <a:rPr lang="en-US" sz="2200" dirty="0"/>
              <a:t>Logic Design</a:t>
            </a:r>
          </a:p>
          <a:p>
            <a:pPr lvl="2"/>
            <a:r>
              <a:rPr lang="en-US" sz="2200" dirty="0"/>
              <a:t>OOP</a:t>
            </a:r>
          </a:p>
          <a:p>
            <a:pPr lvl="2"/>
            <a:r>
              <a:rPr lang="en-US" sz="2200" dirty="0"/>
              <a:t>Algorithms</a:t>
            </a:r>
          </a:p>
          <a:p>
            <a:pPr lvl="2"/>
            <a:r>
              <a:rPr lang="en-US" sz="2200" dirty="0"/>
              <a:t>Data Structure</a:t>
            </a:r>
          </a:p>
          <a:p>
            <a:pPr lvl="2"/>
            <a:r>
              <a:rPr lang="en-US" sz="2200" dirty="0"/>
              <a:t>Unix Systems Programming</a:t>
            </a:r>
          </a:p>
          <a:p>
            <a:pPr lvl="2"/>
            <a:r>
              <a:rPr lang="en-US" sz="2200" dirty="0"/>
              <a:t>Principle of Programming Languages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0AF1E-4DCC-4680-98FD-B9528CF8705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B7BAC7-FE87-40F6-AA24-4F4685D1B022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CEE9A1F-A617-47F3-A501-4A23E5FBE0A2}"/>
              </a:ext>
            </a:extLst>
          </p:cNvPr>
          <p:cNvGrpSpPr/>
          <p:nvPr/>
        </p:nvGrpSpPr>
        <p:grpSpPr>
          <a:xfrm>
            <a:off x="5284625" y="1219201"/>
            <a:ext cx="2703164" cy="897535"/>
            <a:chOff x="4296224" y="2408746"/>
            <a:chExt cx="2703164" cy="897535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879E1E2E-94AB-4C7B-8E7C-31001ED39E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96224" y="2408746"/>
              <a:ext cx="2703164" cy="897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3C196CE-B563-4191-99E0-63FD5B9D43A4}"/>
                </a:ext>
              </a:extLst>
            </p:cNvPr>
            <p:cNvSpPr/>
            <p:nvPr/>
          </p:nvSpPr>
          <p:spPr>
            <a:xfrm>
              <a:off x="4410741" y="2562877"/>
              <a:ext cx="1169121" cy="5892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183787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F4F29-9280-425C-910F-6B8926B88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050" y="2726422"/>
            <a:ext cx="7603484" cy="1543924"/>
          </a:xfrm>
          <a:solidFill>
            <a:schemeClr val="tx1"/>
          </a:solidFill>
        </p:spPr>
        <p:txBody>
          <a:bodyPr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Why We learn Algorithms?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C15E2-5FE7-4707-BC37-6321ED8D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73388-25A5-4F64-A6E2-B296E1C8FF4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294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79938-3285-45D5-9D10-4F25271B8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algorithm class?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5EE59-BC60-4843-AF88-8BF452EDB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510018"/>
            <a:ext cx="8046223" cy="473139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0" dirty="0"/>
              <a:t>Algorithms are fundamental to other Computer Science subjects</a:t>
            </a:r>
          </a:p>
          <a:p>
            <a:pPr lvl="1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400" dirty="0"/>
              <a:t>  Power of speaking common language and terminology</a:t>
            </a:r>
          </a:p>
          <a:p>
            <a:pPr>
              <a:lnSpc>
                <a:spcPct val="100000"/>
              </a:lnSpc>
            </a:pPr>
            <a:r>
              <a:rPr lang="en-US" sz="2800" b="0" dirty="0"/>
              <a:t>More efficient software development of existing problems</a:t>
            </a:r>
          </a:p>
          <a:p>
            <a:pPr lvl="1">
              <a:lnSpc>
                <a:spcPct val="100000"/>
              </a:lnSpc>
            </a:pPr>
            <a:r>
              <a:rPr lang="en-US" sz="2600" b="0" dirty="0"/>
              <a:t>A good algorithm becomes more and more important and necessary as we get more data, more network interactions (online communications), more complex and bigger size problems to solve.</a:t>
            </a:r>
          </a:p>
          <a:p>
            <a:pPr>
              <a:lnSpc>
                <a:spcPct val="100000"/>
              </a:lnSpc>
            </a:pPr>
            <a:r>
              <a:rPr lang="en-US" sz="2800" b="0" dirty="0"/>
              <a:t>Will help you get a better job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688CF6-43B3-4AB1-BBD6-D2CB6BC07B4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800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79938-3285-45D5-9D10-4F25271B8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714" y="235204"/>
            <a:ext cx="8310480" cy="888491"/>
          </a:xfrm>
        </p:spPr>
        <p:txBody>
          <a:bodyPr>
            <a:normAutofit fontScale="90000"/>
          </a:bodyPr>
          <a:lstStyle/>
          <a:p>
            <a:r>
              <a:rPr lang="en-US" dirty="0"/>
              <a:t>Grand Canyon: </a:t>
            </a:r>
            <a:r>
              <a:rPr lang="en-US" b="0" dirty="0"/>
              <a:t>South Rim vs. North Rim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9C2BAF-5340-42FC-8E81-F3D2F1E63B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15350" y="295275"/>
            <a:ext cx="628650" cy="7683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1D73388-25A5-4F64-A6E2-B296E1C8FF4A}" type="slidenum">
              <a:rPr lang="en-US"/>
              <a:pPr>
                <a:spcAft>
                  <a:spcPts val="600"/>
                </a:spcAft>
              </a:pPr>
              <a:t>22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03DFCA-E9AA-1751-3AE6-26C4918A545C}"/>
              </a:ext>
            </a:extLst>
          </p:cNvPr>
          <p:cNvSpPr txBox="1"/>
          <p:nvPr/>
        </p:nvSpPr>
        <p:spPr>
          <a:xfrm>
            <a:off x="563743" y="1025091"/>
            <a:ext cx="8310480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The same Grand Canyon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Two distinctively different views (North vs. South)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BB0274-E4C9-42EC-6FB0-4286A1F79285}"/>
              </a:ext>
            </a:extLst>
          </p:cNvPr>
          <p:cNvSpPr/>
          <p:nvPr/>
        </p:nvSpPr>
        <p:spPr>
          <a:xfrm>
            <a:off x="4387516" y="2382253"/>
            <a:ext cx="184484" cy="345065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249DF83-5F58-C02D-3469-FE12D98C1F35}"/>
              </a:ext>
            </a:extLst>
          </p:cNvPr>
          <p:cNvGrpSpPr/>
          <p:nvPr/>
        </p:nvGrpSpPr>
        <p:grpSpPr>
          <a:xfrm>
            <a:off x="930441" y="2375286"/>
            <a:ext cx="7048536" cy="4041920"/>
            <a:chOff x="930441" y="2375286"/>
            <a:chExt cx="7048536" cy="404192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DF3D71D-0A51-41CC-9E12-C99DAD5F4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8000"/>
            </a:blip>
            <a:stretch>
              <a:fillRect/>
            </a:stretch>
          </p:blipFill>
          <p:spPr>
            <a:xfrm>
              <a:off x="930441" y="2375286"/>
              <a:ext cx="7048536" cy="3521791"/>
            </a:xfrm>
            <a:prstGeom prst="roundRect">
              <a:avLst>
                <a:gd name="adj" fmla="val 1858"/>
              </a:avLst>
            </a:prstGeom>
            <a:effectLst>
              <a:outerShdw blurRad="50800" dist="50800" dir="5400000" algn="tl" rotWithShape="0">
                <a:srgbClr val="000000">
                  <a:alpha val="43000"/>
                </a:srgbClr>
              </a:outerShdw>
              <a:softEdge rad="88900"/>
            </a:effec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7D7F61-E155-B3F9-6FC0-E6123A082DB4}"/>
                </a:ext>
              </a:extLst>
            </p:cNvPr>
            <p:cNvSpPr txBox="1"/>
            <p:nvPr/>
          </p:nvSpPr>
          <p:spPr>
            <a:xfrm>
              <a:off x="1933074" y="6047874"/>
              <a:ext cx="1772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South Rim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176F9F9-2A6E-0874-7065-A509BA81FB7B}"/>
                </a:ext>
              </a:extLst>
            </p:cNvPr>
            <p:cNvSpPr txBox="1"/>
            <p:nvPr/>
          </p:nvSpPr>
          <p:spPr>
            <a:xfrm>
              <a:off x="5518484" y="6038614"/>
              <a:ext cx="17726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North Rim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7504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79938-3285-45D5-9D10-4F25271B8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562" y="443631"/>
            <a:ext cx="8382803" cy="966861"/>
          </a:xfrm>
        </p:spPr>
        <p:txBody>
          <a:bodyPr>
            <a:normAutofit/>
          </a:bodyPr>
          <a:lstStyle/>
          <a:p>
            <a:r>
              <a:rPr lang="en-US" dirty="0"/>
              <a:t>Can we visit both rims in a day?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9C2BAF-5340-42FC-8E81-F3D2F1E63B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260281" y="290462"/>
            <a:ext cx="628650" cy="7683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1D73388-25A5-4F64-A6E2-B296E1C8FF4A}" type="slidenum">
              <a:rPr lang="en-US"/>
              <a:pPr>
                <a:spcAft>
                  <a:spcPts val="600"/>
                </a:spcAft>
              </a:pPr>
              <a:t>23</a:t>
            </a:fld>
            <a:endParaRPr lang="en-US" dirty="0"/>
          </a:p>
        </p:txBody>
      </p:sp>
      <p:pic>
        <p:nvPicPr>
          <p:cNvPr id="1026" name="Picture 2" descr="animated map shows highlighted North Rim in yellow and South Rim in blue alternating every 2 seconds">
            <a:extLst>
              <a:ext uri="{FF2B5EF4-FFF2-40B4-BE49-F238E27FC236}">
                <a16:creationId xmlns:a16="http://schemas.microsoft.com/office/drawing/2014/main" id="{C79D14F5-529C-9260-2D48-6B1E201D5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42" y="1639838"/>
            <a:ext cx="4694185" cy="389950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3FF8EF-2812-92F6-0511-BDC99F6E7019}"/>
              </a:ext>
            </a:extLst>
          </p:cNvPr>
          <p:cNvSpPr txBox="1"/>
          <p:nvPr/>
        </p:nvSpPr>
        <p:spPr>
          <a:xfrm>
            <a:off x="5404585" y="1639838"/>
            <a:ext cx="3421781" cy="4869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Helvetica Neue"/>
              </a:rPr>
              <a:t>The average distance across the canyon is only </a:t>
            </a:r>
            <a:r>
              <a:rPr lang="en-US" sz="2000" b="1" i="0" dirty="0">
                <a:solidFill>
                  <a:srgbClr val="212529"/>
                </a:solidFill>
                <a:effectLst/>
                <a:latin typeface="Helvetica Neue"/>
              </a:rPr>
              <a:t>10 </a:t>
            </a:r>
            <a:r>
              <a:rPr lang="en-US" sz="2000" b="0" i="0" dirty="0">
                <a:solidFill>
                  <a:srgbClr val="212529"/>
                </a:solidFill>
                <a:effectLst/>
                <a:latin typeface="Helvetica Neue"/>
              </a:rPr>
              <a:t>miles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12529"/>
                </a:solidFill>
                <a:latin typeface="Helvetica Neue"/>
              </a:rPr>
              <a:t>H</a:t>
            </a:r>
            <a:r>
              <a:rPr lang="en-US" sz="2000" b="0" i="0" dirty="0">
                <a:solidFill>
                  <a:srgbClr val="212529"/>
                </a:solidFill>
                <a:effectLst/>
                <a:latin typeface="Helvetica Neue"/>
              </a:rPr>
              <a:t>owever, the drive between the park's South Rim Village and the North Rim Village is about </a:t>
            </a:r>
            <a:r>
              <a:rPr lang="en-US" sz="2000" b="1" i="0" dirty="0">
                <a:solidFill>
                  <a:srgbClr val="212529"/>
                </a:solidFill>
                <a:effectLst/>
                <a:latin typeface="Helvetica Neue"/>
              </a:rPr>
              <a:t>212</a:t>
            </a:r>
            <a:r>
              <a:rPr lang="en-US" sz="2000" b="0" i="0" dirty="0">
                <a:solidFill>
                  <a:srgbClr val="212529"/>
                </a:solidFill>
                <a:effectLst/>
                <a:latin typeface="Helvetica Neue"/>
              </a:rPr>
              <a:t> miles and takes about </a:t>
            </a:r>
            <a:r>
              <a:rPr lang="en-US" sz="2000" b="1" i="0" dirty="0">
                <a:solidFill>
                  <a:srgbClr val="212529"/>
                </a:solidFill>
                <a:effectLst/>
                <a:latin typeface="Helvetica Neue"/>
              </a:rPr>
              <a:t>4 1/2</a:t>
            </a:r>
            <a:r>
              <a:rPr lang="en-US" sz="2000" b="0" i="0" dirty="0">
                <a:solidFill>
                  <a:srgbClr val="212529"/>
                </a:solidFill>
                <a:effectLst/>
                <a:latin typeface="Helvetica Neue"/>
              </a:rPr>
              <a:t> hours to drive.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12529"/>
                </a:solidFill>
                <a:effectLst/>
                <a:latin typeface="Helvetica Neue"/>
              </a:rPr>
              <a:t>It takes significant time, planning, and effort to visit both rims in one trip.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12529"/>
                </a:solidFill>
                <a:latin typeface="Helvetica Neue"/>
              </a:rPr>
              <a:t>What should we do?</a:t>
            </a:r>
            <a:endParaRPr lang="en-US" sz="20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BF6E097-98D0-DFE6-3E18-FF011D1DB835}"/>
              </a:ext>
            </a:extLst>
          </p:cNvPr>
          <p:cNvSpPr/>
          <p:nvPr/>
        </p:nvSpPr>
        <p:spPr>
          <a:xfrm>
            <a:off x="3066222" y="3120887"/>
            <a:ext cx="566530" cy="462170"/>
          </a:xfrm>
          <a:prstGeom prst="ellipse">
            <a:avLst/>
          </a:prstGeom>
          <a:noFill/>
          <a:ln w="38100">
            <a:solidFill>
              <a:srgbClr val="CC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A6933B9-122D-D0E5-A506-EDAB082D6CD8}"/>
              </a:ext>
            </a:extLst>
          </p:cNvPr>
          <p:cNvSpPr/>
          <p:nvPr/>
        </p:nvSpPr>
        <p:spPr>
          <a:xfrm>
            <a:off x="2880692" y="4028661"/>
            <a:ext cx="566530" cy="462170"/>
          </a:xfrm>
          <a:prstGeom prst="ellipse">
            <a:avLst/>
          </a:prstGeom>
          <a:noFill/>
          <a:ln w="38100">
            <a:solidFill>
              <a:srgbClr val="CC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79938-3285-45D5-9D10-4F25271B8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848" y="406562"/>
            <a:ext cx="8227104" cy="1029642"/>
          </a:xfrm>
        </p:spPr>
        <p:txBody>
          <a:bodyPr>
            <a:noAutofit/>
          </a:bodyPr>
          <a:lstStyle/>
          <a:p>
            <a:pPr algn="ctr"/>
            <a:r>
              <a:rPr lang="en-US" sz="3200" b="0" dirty="0"/>
              <a:t>Two Sides of Learning Algorithms</a:t>
            </a:r>
            <a:br>
              <a:rPr lang="en-US" sz="3200" b="0" dirty="0"/>
            </a:br>
            <a:r>
              <a:rPr lang="en-US" sz="3200" b="0" dirty="0"/>
              <a:t>-Focuses for this course 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5EE59-BC60-4843-AF88-8BF452EDBC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452" y="1615109"/>
            <a:ext cx="8263500" cy="491692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Two major aspects of learning Algorithms: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B050"/>
                </a:solidFill>
              </a:rPr>
              <a:t>Computer Science </a:t>
            </a:r>
            <a:r>
              <a:rPr lang="en-US" sz="2800" dirty="0"/>
              <a:t>vs. Mathematics</a:t>
            </a:r>
          </a:p>
          <a:p>
            <a:r>
              <a:rPr lang="en-US" sz="2800" dirty="0">
                <a:solidFill>
                  <a:srgbClr val="00B050"/>
                </a:solidFill>
              </a:rPr>
              <a:t>Practical understanding </a:t>
            </a:r>
            <a:r>
              <a:rPr lang="en-US" sz="2800" dirty="0"/>
              <a:t>vs. Formal proof</a:t>
            </a:r>
          </a:p>
          <a:p>
            <a:r>
              <a:rPr lang="en-US" sz="2800" dirty="0">
                <a:solidFill>
                  <a:srgbClr val="00B050"/>
                </a:solidFill>
              </a:rPr>
              <a:t>Tools for solving Real life problem </a:t>
            </a:r>
            <a:r>
              <a:rPr lang="en-US" sz="2800" dirty="0"/>
              <a:t>vs. Academically rigorous proof</a:t>
            </a:r>
          </a:p>
          <a:p>
            <a:r>
              <a:rPr lang="en-US" sz="2800" dirty="0">
                <a:solidFill>
                  <a:srgbClr val="00B050"/>
                </a:solidFill>
              </a:rPr>
              <a:t>Breadth </a:t>
            </a:r>
            <a:r>
              <a:rPr lang="en-US" sz="2800" dirty="0"/>
              <a:t>vs. Depth</a:t>
            </a:r>
          </a:p>
          <a:p>
            <a:r>
              <a:rPr lang="en-US" sz="2800" dirty="0"/>
              <a:t>Programming language used : </a:t>
            </a:r>
            <a:r>
              <a:rPr lang="en-US" sz="2800" dirty="0">
                <a:solidFill>
                  <a:srgbClr val="00B050"/>
                </a:solidFill>
              </a:rPr>
              <a:t>Python</a:t>
            </a:r>
            <a:r>
              <a:rPr lang="en-US" sz="2800" dirty="0"/>
              <a:t> vs. C++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9C2BAF-5340-42FC-8E81-F3D2F1E63BC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15350" y="295275"/>
            <a:ext cx="628650" cy="76835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1D73388-25A5-4F64-A6E2-B296E1C8FF4A}" type="slidenum">
              <a:rPr lang="en-US"/>
              <a:pPr>
                <a:spcAft>
                  <a:spcPts val="600"/>
                </a:spcAft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93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F4F29-9280-425C-910F-6B8926B88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050" y="2425566"/>
            <a:ext cx="7603484" cy="2175310"/>
          </a:xfrm>
          <a:solidFill>
            <a:schemeClr val="tx1"/>
          </a:solidFill>
        </p:spPr>
        <p:txBody>
          <a:bodyPr anchor="ctr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Power of Good Algorithms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- The Influence of Robust Algorithms -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C15E2-5FE7-4707-BC37-6321ED8D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73388-25A5-4F64-A6E2-B296E1C8FF4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6031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E5FE9-CCC1-4F76-A59A-E5C2916A2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29" y="476408"/>
            <a:ext cx="8157210" cy="768349"/>
          </a:xfrm>
        </p:spPr>
        <p:txBody>
          <a:bodyPr>
            <a:noAutofit/>
          </a:bodyPr>
          <a:lstStyle/>
          <a:p>
            <a:r>
              <a:rPr lang="en-US" sz="3200" dirty="0"/>
              <a:t>Arithmetic Sequence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301CA-C044-4C93-88FC-CF3B0D05E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929" y="1483895"/>
            <a:ext cx="7855705" cy="462814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Arithmetic sequence (progression) : a sequence of numbers such that the </a:t>
            </a:r>
            <a:r>
              <a:rPr lang="en-US" dirty="0">
                <a:highlight>
                  <a:srgbClr val="FFFF00"/>
                </a:highlight>
              </a:rPr>
              <a:t>difference</a:t>
            </a:r>
            <a:r>
              <a:rPr lang="en-US" dirty="0"/>
              <a:t> between the consecutive terms is constant. 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342900" lvl="1" indent="0">
              <a:lnSpc>
                <a:spcPct val="100000"/>
              </a:lnSpc>
              <a:buNone/>
            </a:pPr>
            <a:r>
              <a:rPr lang="en-US" dirty="0"/>
              <a:t>Ex) 1,2,3,4,5, ….   Or 5,7,9,11, 13, 15, …. Or 5,10,15,20,15, …., 225</a:t>
            </a:r>
          </a:p>
          <a:p>
            <a:pPr marL="342900" lvl="1" indent="0">
              <a:lnSpc>
                <a:spcPct val="100000"/>
              </a:lnSpc>
              <a:buNone/>
            </a:pPr>
            <a:endParaRPr lang="en-US" dirty="0"/>
          </a:p>
          <a:p>
            <a:pPr marL="342900" lvl="1" indent="0">
              <a:lnSpc>
                <a:spcPct val="100000"/>
              </a:lnSpc>
              <a:buNone/>
            </a:pPr>
            <a:r>
              <a:rPr lang="en-US" dirty="0"/>
              <a:t>The n</a:t>
            </a:r>
            <a:r>
              <a:rPr lang="en-US" baseline="30000" dirty="0"/>
              <a:t>th</a:t>
            </a:r>
            <a:r>
              <a:rPr lang="en-US" dirty="0"/>
              <a:t> term of sequence </a:t>
            </a:r>
            <a:r>
              <a:rPr lang="en-US" b="1" i="1" dirty="0">
                <a:latin typeface="Consolas" panose="020B0609020204030204" pitchFamily="49" charset="0"/>
              </a:rPr>
              <a:t>a</a:t>
            </a:r>
            <a:r>
              <a:rPr lang="en-US" b="1" i="1" baseline="-25000" dirty="0">
                <a:latin typeface="Consolas" panose="020B0609020204030204" pitchFamily="49" charset="0"/>
              </a:rPr>
              <a:t>n </a:t>
            </a:r>
            <a:r>
              <a:rPr lang="en-US" b="1" dirty="0">
                <a:latin typeface="Consolas" panose="020B0609020204030204" pitchFamily="49" charset="0"/>
              </a:rPr>
              <a:t>= </a:t>
            </a:r>
            <a:r>
              <a:rPr lang="en-US" b="1" i="1" dirty="0">
                <a:latin typeface="Consolas" panose="020B0609020204030204" pitchFamily="49" charset="0"/>
              </a:rPr>
              <a:t>a</a:t>
            </a:r>
            <a:r>
              <a:rPr lang="en-US" b="1" i="1" baseline="-25000" dirty="0">
                <a:latin typeface="Consolas" panose="020B0609020204030204" pitchFamily="49" charset="0"/>
              </a:rPr>
              <a:t>m </a:t>
            </a:r>
            <a:r>
              <a:rPr lang="en-US" b="1" dirty="0">
                <a:latin typeface="Consolas" panose="020B0609020204030204" pitchFamily="49" charset="0"/>
              </a:rPr>
              <a:t>+ </a:t>
            </a:r>
            <a:r>
              <a:rPr lang="en-US" b="1" i="1" dirty="0">
                <a:latin typeface="Consolas" panose="020B0609020204030204" pitchFamily="49" charset="0"/>
              </a:rPr>
              <a:t>(n-m)d </a:t>
            </a:r>
            <a:r>
              <a:rPr lang="en-US" dirty="0"/>
              <a:t>where </a:t>
            </a:r>
            <a:r>
              <a:rPr lang="en-US" i="1" dirty="0">
                <a:latin typeface="Consolas" panose="020B0609020204030204" pitchFamily="49" charset="0"/>
              </a:rPr>
              <a:t>d</a:t>
            </a:r>
            <a:r>
              <a:rPr lang="en-US" dirty="0"/>
              <a:t> is the common difference (step) where </a:t>
            </a:r>
            <a:r>
              <a:rPr lang="en-US" b="1" i="1" dirty="0">
                <a:latin typeface="Consolas" panose="020B0609020204030204" pitchFamily="49" charset="0"/>
              </a:rPr>
              <a:t>a</a:t>
            </a:r>
            <a:r>
              <a:rPr lang="en-US" b="1" i="1" baseline="-25000" dirty="0">
                <a:latin typeface="Consolas" panose="020B0609020204030204" pitchFamily="49" charset="0"/>
              </a:rPr>
              <a:t>m </a:t>
            </a:r>
            <a:r>
              <a:rPr lang="en-US" dirty="0"/>
              <a:t>is the first term.</a:t>
            </a:r>
          </a:p>
          <a:p>
            <a:pPr marL="342900" lvl="1" indent="0">
              <a:lnSpc>
                <a:spcPct val="100000"/>
              </a:lnSpc>
              <a:buNone/>
            </a:pPr>
            <a:endParaRPr lang="en-US" i="1" dirty="0"/>
          </a:p>
          <a:p>
            <a:pPr marL="342900" lvl="1" indent="0">
              <a:lnSpc>
                <a:spcPct val="100000"/>
              </a:lnSpc>
              <a:buNone/>
            </a:pPr>
            <a:endParaRPr lang="en-US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2687CC-1D3C-4FC2-815B-B1170CE1EF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99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E5FE9-CCC1-4F76-A59A-E5C2916A2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34" y="476408"/>
            <a:ext cx="8696425" cy="768349"/>
          </a:xfrm>
        </p:spPr>
        <p:txBody>
          <a:bodyPr>
            <a:noAutofit/>
          </a:bodyPr>
          <a:lstStyle/>
          <a:p>
            <a:r>
              <a:rPr lang="en-US" sz="2800" dirty="0"/>
              <a:t>Arithmetic Series</a:t>
            </a:r>
            <a:r>
              <a:rPr lang="en-US" sz="2800" b="0" dirty="0"/>
              <a:t>: Sum of arithmetic sequence </a:t>
            </a:r>
            <a:endParaRPr 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9A301CA-C044-4C93-88FC-CF3B0D05ED5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97720" y="1292655"/>
                <a:ext cx="8145766" cy="5401715"/>
              </a:xfrm>
            </p:spPr>
            <p:txBody>
              <a:bodyPr>
                <a:normAutofit fontScale="850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2400" dirty="0"/>
                  <a:t>The </a:t>
                </a:r>
                <a:r>
                  <a:rPr lang="en-US" sz="2400" dirty="0">
                    <a:solidFill>
                      <a:srgbClr val="C00000"/>
                    </a:solidFill>
                  </a:rPr>
                  <a:t>sum</a:t>
                </a:r>
                <a:r>
                  <a:rPr lang="en-US" sz="2400" dirty="0"/>
                  <a:t> of the members of a finite arithmetic sequence is called an </a:t>
                </a:r>
                <a:r>
                  <a:rPr lang="en-US" sz="2400" dirty="0">
                    <a:solidFill>
                      <a:srgbClr val="C00000"/>
                    </a:solidFill>
                  </a:rPr>
                  <a:t>arithmetic series</a:t>
                </a:r>
                <a:endParaRPr lang="en-US" sz="2000" i="1" dirty="0">
                  <a:latin typeface="Consolas" panose="020B0609020204030204" pitchFamily="49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sz="2400" dirty="0"/>
                  <a:t>To do: compute </a:t>
                </a:r>
                <a:r>
                  <a:rPr lang="en-US" sz="2400" dirty="0">
                    <a:solidFill>
                      <a:schemeClr val="accent1">
                        <a:lumMod val="75000"/>
                      </a:schemeClr>
                    </a:solidFill>
                  </a:rPr>
                  <a:t>the arithmetic series of any arithmetic sequences: </a:t>
                </a:r>
                <a:endParaRPr lang="en-US" sz="2400" dirty="0"/>
              </a:p>
              <a:p>
                <a:pPr lvl="1">
                  <a:lnSpc>
                    <a:spcPct val="120000"/>
                  </a:lnSpc>
                  <a:buFont typeface="Wingdings" panose="05000000000000000000" pitchFamily="2" charset="2"/>
                  <a:buChar char="§"/>
                </a:pPr>
                <a:r>
                  <a:rPr lang="en-US" sz="2400" dirty="0"/>
                  <a:t>2, 5, 8, 11, 14 : 5 additions, </a:t>
                </a:r>
                <a:r>
                  <a:rPr lang="en-US" sz="2100" dirty="0">
                    <a:latin typeface="Consolas" panose="020B0609020204030204" pitchFamily="49" charset="0"/>
                  </a:rPr>
                  <a:t>2+5+8+11+14=40</a:t>
                </a:r>
                <a:endParaRPr lang="en-US" sz="2400" dirty="0"/>
              </a:p>
              <a:p>
                <a:pPr lvl="1">
                  <a:lnSpc>
                    <a:spcPct val="120000"/>
                  </a:lnSpc>
                  <a:buFont typeface="Wingdings" panose="05000000000000000000" pitchFamily="2" charset="2"/>
                  <a:buChar char="§"/>
                </a:pPr>
                <a:r>
                  <a:rPr lang="en-US" sz="2400" dirty="0"/>
                  <a:t>1 .. 100:   100 additions</a:t>
                </a:r>
              </a:p>
              <a:p>
                <a:pPr lvl="1">
                  <a:lnSpc>
                    <a:spcPct val="120000"/>
                  </a:lnSpc>
                  <a:buFont typeface="Wingdings" panose="05000000000000000000" pitchFamily="2" charset="2"/>
                  <a:buChar char="§"/>
                </a:pPr>
                <a:r>
                  <a:rPr lang="en-US" sz="2400" dirty="0"/>
                  <a:t>88, 97, 106, 115, .., 9079: 1,000 additions incremented by 9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sz="2400" dirty="0"/>
                  <a:t>Specifically, for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/>
                            <m:aln/>
                          </m:rP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𝒌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</m:nary>
                  </m:oMath>
                </a14:m>
                <a:r>
                  <a:rPr lang="en-US" sz="2400" b="0" dirty="0">
                    <a:latin typeface="Cambria Math" panose="02040503050406030204" pitchFamily="18" charset="0"/>
                  </a:rPr>
                  <a:t>) – computing manually with a pen on paper</a:t>
                </a:r>
                <a:endParaRPr lang="en-US" sz="2400" dirty="0"/>
              </a:p>
              <a:p>
                <a:pPr lvl="1">
                  <a:lnSpc>
                    <a:spcPct val="120000"/>
                  </a:lnSpc>
                </a:pPr>
                <a:r>
                  <a:rPr lang="en-US" sz="2600" dirty="0"/>
                  <a:t>A straightforward algorithm:</a:t>
                </a:r>
                <a:r>
                  <a:rPr lang="en-US" sz="2600" i="1" dirty="0"/>
                  <a:t> </a:t>
                </a:r>
                <a:r>
                  <a:rPr lang="en-US" sz="2400" b="1" i="1" dirty="0"/>
                  <a:t>n</a:t>
                </a:r>
                <a:r>
                  <a:rPr lang="en-US" sz="2400" i="1" dirty="0"/>
                  <a:t> </a:t>
                </a:r>
                <a:r>
                  <a:rPr lang="en-US" sz="2400" b="0" dirty="0"/>
                  <a:t>many additions are executed</a:t>
                </a:r>
                <a:r>
                  <a:rPr lang="en-US" sz="2400" i="1" dirty="0"/>
                  <a:t>.</a:t>
                </a:r>
              </a:p>
              <a:p>
                <a:pPr lvl="2">
                  <a:lnSpc>
                    <a:spcPct val="120000"/>
                  </a:lnSpc>
                </a:pPr>
                <a:r>
                  <a:rPr lang="en-US" sz="2200" dirty="0"/>
                  <a:t>Up to 10 is easy.  </a:t>
                </a:r>
              </a:p>
              <a:p>
                <a:pPr lvl="2">
                  <a:lnSpc>
                    <a:spcPct val="120000"/>
                  </a:lnSpc>
                </a:pPr>
                <a:r>
                  <a:rPr lang="en-US" sz="2200" dirty="0"/>
                  <a:t>Up to 100 is not too bad</a:t>
                </a:r>
              </a:p>
              <a:p>
                <a:pPr lvl="2">
                  <a:lnSpc>
                    <a:spcPct val="120000"/>
                  </a:lnSpc>
                </a:pPr>
                <a:r>
                  <a:rPr lang="en-US" sz="2200" dirty="0"/>
                  <a:t>Up to 1,000 is doable (in an hour ?)</a:t>
                </a:r>
              </a:p>
              <a:p>
                <a:pPr lvl="2">
                  <a:lnSpc>
                    <a:spcPct val="120000"/>
                  </a:lnSpc>
                </a:pPr>
                <a:r>
                  <a:rPr lang="en-US" sz="2200" dirty="0"/>
                  <a:t>Up to 1,000,000?  ( ≈ in a few months)</a:t>
                </a:r>
              </a:p>
              <a:p>
                <a:pPr lvl="2">
                  <a:lnSpc>
                    <a:spcPct val="120000"/>
                  </a:lnSpc>
                </a:pPr>
                <a:r>
                  <a:rPr lang="en-US" sz="2200" dirty="0"/>
                  <a:t>What if the sequence has 1 trillion numbers?  ( &gt; 1B years)</a:t>
                </a:r>
                <a:endParaRPr lang="en-US" sz="2200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sz="2600" dirty="0">
                    <a:solidFill>
                      <a:srgbClr val="C00000"/>
                    </a:solidFill>
                  </a:rPr>
                  <a:t>Can we do better?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9A301CA-C044-4C93-88FC-CF3B0D05ED5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7720" y="1292655"/>
                <a:ext cx="8145766" cy="5401715"/>
              </a:xfrm>
              <a:blipFill>
                <a:blip r:embed="rId2"/>
                <a:stretch>
                  <a:fillRect l="-674" t="-5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2687CC-1D3C-4FC2-815B-B1170CE1EF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905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01EE877-655C-430C-8898-05311F0DEA7F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11574" y="360718"/>
                <a:ext cx="8210550" cy="644751"/>
              </a:xfrm>
            </p:spPr>
            <p:txBody>
              <a:bodyPr>
                <a:noAutofit/>
              </a:bodyPr>
              <a:lstStyle/>
              <a:p>
                <a:r>
                  <a:rPr lang="en-US" sz="2400" b="0" dirty="0">
                    <a:effectLst/>
                  </a:rPr>
                  <a:t>Arithmetic</a:t>
                </a:r>
                <a:r>
                  <a:rPr lang="en-US" sz="2800" b="0" dirty="0">
                    <a:effectLst/>
                  </a:rPr>
                  <a:t> Series – can we do better?,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en-US" sz="2800" b="0" i="1" dirty="0">
                            <a:effectLst/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/>
                            <m:aln/>
                          </m:rPr>
                          <a:rPr lang="en-US" sz="2800" b="0" i="1" dirty="0" smtClean="0">
                            <a:effectLst/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sz="2800" b="0" i="1" dirty="0">
                            <a:effectLst/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800" b="0" i="1" dirty="0" smtClean="0">
                            <a:effectLst/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sz="2800" b="0" i="1" dirty="0" smtClean="0">
                            <a:effectLst/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nary>
                  </m:oMath>
                </a14:m>
                <a:r>
                  <a:rPr lang="en-US" sz="2800" b="0" dirty="0">
                    <a:effectLst/>
                  </a:rPr>
                  <a:t>  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F01EE877-655C-430C-8898-05311F0DEA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11574" y="360718"/>
                <a:ext cx="8210550" cy="644751"/>
              </a:xfrm>
              <a:blipFill>
                <a:blip r:embed="rId2"/>
                <a:stretch>
                  <a:fillRect l="-1188" t="-3774" b="-122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E2E5B3-97C6-4A58-9B3D-153908B44F9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1213" y="1084464"/>
                <a:ext cx="8619424" cy="5412818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b="1" dirty="0"/>
                  <a:t>Carl F. Gauss </a:t>
                </a:r>
                <a:r>
                  <a:rPr lang="en-US" dirty="0"/>
                  <a:t>(1777 – 1855), a child prodigy, German mathematician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dirty="0"/>
                  <a:t>Found a great solution for arithmetic series at the age of ~7:</a:t>
                </a:r>
              </a:p>
              <a:p>
                <a:pPr marL="342900" lvl="1" indent="0">
                  <a:lnSpc>
                    <a:spcPct val="100000"/>
                  </a:lnSpc>
                  <a:buNone/>
                </a:pPr>
                <a:r>
                  <a:rPr lang="en-US" sz="1800" b="1" dirty="0"/>
                  <a:t>Solution</a:t>
                </a:r>
                <a:r>
                  <a:rPr lang="en-US" sz="1800" dirty="0"/>
                  <a:t>: The sum can be found quickly by taking the number of terms, multiplying it by the sum of the first and last number in the sequence:  </a:t>
                </a:r>
                <a14:m>
                  <m:oMath xmlns:m="http://schemas.openxmlformats.org/officeDocument/2006/math">
                    <m:r>
                      <a:rPr lang="en-US" sz="1800" b="1" i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𝐒</m:t>
                    </m:r>
                    <m:r>
                      <a:rPr lang="en-US" sz="1800" b="1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ctrlPr>
                          <a:rPr lang="en-US" sz="1800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800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  <m:r>
                          <a:rPr lang="en-US" sz="1800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1800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  <m:sup>
                        <m:r>
                          <a:rPr lang="en-US" sz="1800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  <m:e>
                        <m:r>
                          <a:rPr lang="en-US" sz="1800" b="1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sz="1800" b="1" i="1" smtClean="0"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1" i="1" smtClean="0"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𝒏</m:t>
                            </m:r>
                            <m:d>
                              <m:dPr>
                                <m:ctrlPr>
                                  <a:rPr lang="en-US" sz="1800" b="1" i="1" smtClean="0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800" b="1" i="1" smtClean="0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𝒏</m:t>
                                </m:r>
                                <m:r>
                                  <a:rPr lang="en-US" sz="1800" b="1" i="1" smtClean="0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1800" b="1" i="1" smtClean="0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e>
                            </m:d>
                          </m:num>
                          <m:den>
                            <m:r>
                              <a:rPr lang="en-US" sz="1800" b="1" i="1" smtClean="0">
                                <a:solidFill>
                                  <a:schemeClr val="accent1">
                                    <a:lumMod val="7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</m:e>
                    </m:nary>
                  </m:oMath>
                </a14:m>
                <a:endParaRPr lang="en-US" sz="1800" b="1" dirty="0"/>
              </a:p>
              <a:p>
                <a:pPr marL="342900" lvl="1" indent="0">
                  <a:lnSpc>
                    <a:spcPct val="100000"/>
                  </a:lnSpc>
                  <a:buNone/>
                </a:pPr>
                <a:r>
                  <a:rPr lang="en-US" sz="1700" b="1" dirty="0">
                    <a:solidFill>
                      <a:srgbClr val="C00000"/>
                    </a:solidFill>
                  </a:rPr>
                  <a:t>Example</a:t>
                </a:r>
                <a:r>
                  <a:rPr lang="en-US" sz="1700" b="1" dirty="0"/>
                  <a:t>: 2 + 5 + 8 + 11 + 14 </a:t>
                </a:r>
                <a:r>
                  <a:rPr lang="en-US" sz="1700" b="1" dirty="0">
                    <a:sym typeface="Wingdings" panose="05000000000000000000" pitchFamily="2" charset="2"/>
                  </a:rPr>
                  <a:t> </a:t>
                </a:r>
                <a:r>
                  <a:rPr lang="en-US" sz="1700" dirty="0"/>
                  <a:t>(2 + 14) * 5 / 2 = </a:t>
                </a:r>
                <a:r>
                  <a:rPr lang="en-US" sz="1700" dirty="0">
                    <a:sym typeface="Wingdings" panose="05000000000000000000" pitchFamily="2" charset="2"/>
                  </a:rPr>
                  <a:t>40.  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700" b="1" dirty="0">
                    <a:sym typeface="Wingdings" panose="05000000000000000000" pitchFamily="2" charset="2"/>
                  </a:rPr>
                  <a:t>1 .. 100: </a:t>
                </a:r>
                <a:r>
                  <a:rPr lang="en-US" sz="1700" dirty="0">
                    <a:sym typeface="Wingdings" panose="05000000000000000000" pitchFamily="2" charset="2"/>
                  </a:rPr>
                  <a:t>(1+100) * (100/2) = 5,050 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700" b="1" dirty="0"/>
                  <a:t>88, 97, 106, 115, .., 9079</a:t>
                </a:r>
                <a:r>
                  <a:rPr lang="en-US" sz="1700" dirty="0"/>
                  <a:t>: (88+9079) * (1000/2) = 4,583,500</a:t>
                </a:r>
              </a:p>
              <a:p>
                <a:pPr lvl="2">
                  <a:lnSpc>
                    <a:spcPct val="100000"/>
                  </a:lnSpc>
                </a:pPr>
                <a:r>
                  <a:rPr lang="en-US" sz="1700" b="1" dirty="0"/>
                  <a:t>1 .. 1,000, 000,000,000</a:t>
                </a:r>
                <a:r>
                  <a:rPr lang="en-US" sz="1700" dirty="0"/>
                  <a:t>:  (1 + 1,000,000,000,000) *(1,000,000,000,000/2) 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b="1" dirty="0"/>
                  <a:t>Proving Correctness</a:t>
                </a: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How about efficiency?  </a:t>
                </a:r>
                <a:r>
                  <a:rPr lang="en-US" dirty="0">
                    <a:latin typeface="Consolas" panose="020B0609020204030204" pitchFamily="49" charset="0"/>
                  </a:rPr>
                  <a:t>O(0)</a:t>
                </a:r>
              </a:p>
              <a:p>
                <a:pPr lvl="1"/>
                <a:r>
                  <a:rPr lang="en-US" dirty="0">
                    <a:solidFill>
                      <a:schemeClr val="accent1">
                        <a:lumMod val="75000"/>
                      </a:schemeClr>
                    </a:solidFill>
                  </a:rPr>
                  <a:t>Agnostic to the data size  (Scalability)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E2E5B3-97C6-4A58-9B3D-153908B44F9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1213" y="1084464"/>
                <a:ext cx="8619424" cy="5412818"/>
              </a:xfrm>
              <a:blipFill>
                <a:blip r:embed="rId3"/>
                <a:stretch>
                  <a:fillRect l="-636" t="-7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DDFF23-00FA-407E-88E0-7EFEA21F557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15350" y="292701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28</a:t>
            </a:fld>
            <a:endParaRPr lang="en-US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7474426-6E16-44D2-80A4-91B586160636}"/>
              </a:ext>
            </a:extLst>
          </p:cNvPr>
          <p:cNvGraphicFramePr>
            <a:graphicFrameLocks noGrp="1"/>
          </p:cNvGraphicFramePr>
          <p:nvPr/>
        </p:nvGraphicFramePr>
        <p:xfrm>
          <a:off x="900715" y="4438837"/>
          <a:ext cx="4777838" cy="1081251"/>
        </p:xfrm>
        <a:graphic>
          <a:graphicData uri="http://schemas.openxmlformats.org/drawingml/2006/table">
            <a:tbl>
              <a:tblPr/>
              <a:tblGrid>
                <a:gridCol w="321070">
                  <a:extLst>
                    <a:ext uri="{9D8B030D-6E8A-4147-A177-3AD203B41FA5}">
                      <a16:colId xmlns:a16="http://schemas.microsoft.com/office/drawing/2014/main" val="2268935420"/>
                    </a:ext>
                  </a:extLst>
                </a:gridCol>
                <a:gridCol w="406769">
                  <a:extLst>
                    <a:ext uri="{9D8B030D-6E8A-4147-A177-3AD203B41FA5}">
                      <a16:colId xmlns:a16="http://schemas.microsoft.com/office/drawing/2014/main" val="2578077316"/>
                    </a:ext>
                  </a:extLst>
                </a:gridCol>
                <a:gridCol w="406769">
                  <a:extLst>
                    <a:ext uri="{9D8B030D-6E8A-4147-A177-3AD203B41FA5}">
                      <a16:colId xmlns:a16="http://schemas.microsoft.com/office/drawing/2014/main" val="1530404725"/>
                    </a:ext>
                  </a:extLst>
                </a:gridCol>
                <a:gridCol w="406769">
                  <a:extLst>
                    <a:ext uri="{9D8B030D-6E8A-4147-A177-3AD203B41FA5}">
                      <a16:colId xmlns:a16="http://schemas.microsoft.com/office/drawing/2014/main" val="668911181"/>
                    </a:ext>
                  </a:extLst>
                </a:gridCol>
                <a:gridCol w="406769">
                  <a:extLst>
                    <a:ext uri="{9D8B030D-6E8A-4147-A177-3AD203B41FA5}">
                      <a16:colId xmlns:a16="http://schemas.microsoft.com/office/drawing/2014/main" val="17125850"/>
                    </a:ext>
                  </a:extLst>
                </a:gridCol>
                <a:gridCol w="406769">
                  <a:extLst>
                    <a:ext uri="{9D8B030D-6E8A-4147-A177-3AD203B41FA5}">
                      <a16:colId xmlns:a16="http://schemas.microsoft.com/office/drawing/2014/main" val="1046849291"/>
                    </a:ext>
                  </a:extLst>
                </a:gridCol>
                <a:gridCol w="406769">
                  <a:extLst>
                    <a:ext uri="{9D8B030D-6E8A-4147-A177-3AD203B41FA5}">
                      <a16:colId xmlns:a16="http://schemas.microsoft.com/office/drawing/2014/main" val="471169152"/>
                    </a:ext>
                  </a:extLst>
                </a:gridCol>
                <a:gridCol w="406769">
                  <a:extLst>
                    <a:ext uri="{9D8B030D-6E8A-4147-A177-3AD203B41FA5}">
                      <a16:colId xmlns:a16="http://schemas.microsoft.com/office/drawing/2014/main" val="2633508962"/>
                    </a:ext>
                  </a:extLst>
                </a:gridCol>
                <a:gridCol w="406769">
                  <a:extLst>
                    <a:ext uri="{9D8B030D-6E8A-4147-A177-3AD203B41FA5}">
                      <a16:colId xmlns:a16="http://schemas.microsoft.com/office/drawing/2014/main" val="32272879"/>
                    </a:ext>
                  </a:extLst>
                </a:gridCol>
                <a:gridCol w="406769">
                  <a:extLst>
                    <a:ext uri="{9D8B030D-6E8A-4147-A177-3AD203B41FA5}">
                      <a16:colId xmlns:a16="http://schemas.microsoft.com/office/drawing/2014/main" val="1240422962"/>
                    </a:ext>
                  </a:extLst>
                </a:gridCol>
                <a:gridCol w="795847">
                  <a:extLst>
                    <a:ext uri="{9D8B030D-6E8A-4147-A177-3AD203B41FA5}">
                      <a16:colId xmlns:a16="http://schemas.microsoft.com/office/drawing/2014/main" val="2642546730"/>
                    </a:ext>
                  </a:extLst>
                </a:gridCol>
              </a:tblGrid>
              <a:tr h="271168"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8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11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14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=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40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893598"/>
                  </a:ext>
                </a:extLst>
              </a:tr>
              <a:tr h="271168">
                <a:tc>
                  <a:txBody>
                    <a:bodyPr/>
                    <a:lstStyle/>
                    <a:p>
                      <a:r>
                        <a:rPr lang="en-US" sz="1100" dirty="0"/>
                        <a:t>14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11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8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5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=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40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108994"/>
                  </a:ext>
                </a:extLst>
              </a:tr>
              <a:tr h="271168">
                <a:tc gridSpan="11"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6704117"/>
                  </a:ext>
                </a:extLst>
              </a:tr>
              <a:tr h="267747">
                <a:tc>
                  <a:txBody>
                    <a:bodyPr/>
                    <a:lstStyle/>
                    <a:p>
                      <a:r>
                        <a:rPr lang="en-US" sz="1100" dirty="0"/>
                        <a:t>16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16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16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16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+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16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=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80</a:t>
                      </a:r>
                    </a:p>
                  </a:txBody>
                  <a:tcPr marL="68580" marR="68580" marT="34290" marB="3429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745527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E2743CEE-082E-405B-91AE-B6AC2D2E5187}"/>
              </a:ext>
            </a:extLst>
          </p:cNvPr>
          <p:cNvSpPr txBox="1"/>
          <p:nvPr/>
        </p:nvSpPr>
        <p:spPr>
          <a:xfrm>
            <a:off x="5613348" y="4687160"/>
            <a:ext cx="446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ym typeface="Wingdings" panose="05000000000000000000" pitchFamily="2" charset="2"/>
              </a:rPr>
              <a:t></a:t>
            </a:r>
            <a:endParaRPr 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3FFE0D-FCD7-4DC4-B4AD-B9F1D75ED363}"/>
              </a:ext>
            </a:extLst>
          </p:cNvPr>
          <p:cNvSpPr txBox="1"/>
          <p:nvPr/>
        </p:nvSpPr>
        <p:spPr>
          <a:xfrm>
            <a:off x="6333316" y="4717938"/>
            <a:ext cx="1188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80/2 = 40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D3591AC-76FF-4E2D-ACFA-968C5AA7C8C6}"/>
              </a:ext>
            </a:extLst>
          </p:cNvPr>
          <p:cNvSpPr/>
          <p:nvPr/>
        </p:nvSpPr>
        <p:spPr>
          <a:xfrm>
            <a:off x="896319" y="4456377"/>
            <a:ext cx="288540" cy="1028772"/>
          </a:xfrm>
          <a:prstGeom prst="roundRect">
            <a:avLst/>
          </a:prstGeom>
          <a:solidFill>
            <a:schemeClr val="accent1">
              <a:alpha val="1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215B647-2C60-4C4C-810F-E738D3454912}"/>
              </a:ext>
            </a:extLst>
          </p:cNvPr>
          <p:cNvSpPr/>
          <p:nvPr/>
        </p:nvSpPr>
        <p:spPr>
          <a:xfrm>
            <a:off x="1639186" y="4446858"/>
            <a:ext cx="288540" cy="1028772"/>
          </a:xfrm>
          <a:prstGeom prst="roundRect">
            <a:avLst/>
          </a:prstGeom>
          <a:solidFill>
            <a:schemeClr val="accent1">
              <a:alpha val="1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83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6" grpId="0" animBg="1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7324A-0E05-49B4-89F1-15696B50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01737"/>
            <a:ext cx="7886700" cy="726544"/>
          </a:xfrm>
        </p:spPr>
        <p:txBody>
          <a:bodyPr>
            <a:noAutofit/>
          </a:bodyPr>
          <a:lstStyle/>
          <a:p>
            <a:r>
              <a:rPr lang="en-US" sz="2800" dirty="0"/>
              <a:t>Problems Solved by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FAA61-E33A-432E-9BE4-AC9706574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53754"/>
            <a:ext cx="7559404" cy="42837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General domains: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The Human Genome Project </a:t>
            </a:r>
            <a:r>
              <a:rPr lang="en-US" dirty="0"/>
              <a:t>– identifying and databasing 3 billion chemical base pairs making up human DNA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The Internet </a:t>
            </a:r>
            <a:r>
              <a:rPr lang="en-US" dirty="0"/>
              <a:t>– search algorithm, packet routing, page ranking, social media friend relationship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Electronic commerce </a:t>
            </a:r>
            <a:r>
              <a:rPr lang="en-US" dirty="0"/>
              <a:t>– credit card transactions, banking settlement, public-key cryptography, digital signature, blockchain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Manufacturing and other commercial enterprises </a:t>
            </a:r>
            <a:r>
              <a:rPr lang="en-US" dirty="0"/>
              <a:t>– delivery routing, inventory management, crew scheduling</a:t>
            </a:r>
          </a:p>
          <a:p>
            <a:pPr lvl="1">
              <a:lnSpc>
                <a:spcPct val="100000"/>
              </a:lnSpc>
            </a:pPr>
            <a:r>
              <a:rPr lang="en-US" b="1" dirty="0"/>
              <a:t>A(G)I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… Almost everything in any computer software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49D369-D219-4484-8BAE-B7DC64F3C38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494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You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29554" y="1629254"/>
            <a:ext cx="8084891" cy="3599492"/>
          </a:xfrm>
        </p:spPr>
        <p:txBody>
          <a:bodyPr>
            <a:normAutofit/>
          </a:bodyPr>
          <a:lstStyle/>
          <a:p>
            <a:r>
              <a:rPr lang="en-US" sz="2800" dirty="0"/>
              <a:t>About You</a:t>
            </a:r>
          </a:p>
          <a:p>
            <a:pPr lvl="1"/>
            <a:r>
              <a:rPr lang="en-US" sz="2000" dirty="0"/>
              <a:t>Name</a:t>
            </a:r>
          </a:p>
          <a:p>
            <a:pPr lvl="1"/>
            <a:r>
              <a:rPr lang="en-US" sz="2000" dirty="0"/>
              <a:t>Major</a:t>
            </a:r>
          </a:p>
          <a:p>
            <a:pPr lvl="1"/>
            <a:r>
              <a:rPr lang="en-US" sz="2000" dirty="0"/>
              <a:t># of years and your special interest in Computer Science</a:t>
            </a:r>
          </a:p>
          <a:p>
            <a:pPr lvl="1"/>
            <a:r>
              <a:rPr lang="en-US" sz="2000" dirty="0">
                <a:hlinkClick r:id="rId2"/>
              </a:rPr>
              <a:t>Learning objectives and Python experience Survey</a:t>
            </a:r>
            <a:endParaRPr lang="en-US" sz="2000" dirty="0"/>
          </a:p>
          <a:p>
            <a:pPr marL="402336" lvl="1" indent="0">
              <a:buNone/>
            </a:pPr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AAE8B-3E3B-4C79-8951-9CB2C5B500A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B7BAC7-FE87-40F6-AA24-4F4685D1B0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54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7324A-0E05-49B4-89F1-15696B50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342" y="462358"/>
            <a:ext cx="7118121" cy="726544"/>
          </a:xfrm>
        </p:spPr>
        <p:txBody>
          <a:bodyPr>
            <a:normAutofit/>
          </a:bodyPr>
          <a:lstStyle/>
          <a:p>
            <a:r>
              <a:rPr lang="en-US" dirty="0"/>
              <a:t>Problems solved by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FAA61-E33A-432E-9BE4-AC9706574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182" y="1436136"/>
            <a:ext cx="7717754" cy="526946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b="1" dirty="0"/>
              <a:t>Specific examples to be discussed in this course: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Sorting and searching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Shortest path: 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choosing the shortest path from all possible delivery routes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Minimum Spanning Tree: 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Computer networks, transportation of networks, Handwriting recognition, circuit design, cluster analysis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Dynamic programming - Longest common subsequence:  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finding similarity between two DNA sequences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Topological sorting 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Finding cycle in a graph (Deadlock problem), Course Scheduling, workflow, data serialization</a:t>
            </a:r>
          </a:p>
          <a:p>
            <a:pPr marL="685800" lvl="2" indent="0">
              <a:lnSpc>
                <a:spcPct val="120000"/>
              </a:lnSpc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19E3-357C-4612-A52D-48EF4430C01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6639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F4F29-9280-425C-910F-6B8926B88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58" y="1994436"/>
            <a:ext cx="7921284" cy="1664994"/>
          </a:xfrm>
          <a:solidFill>
            <a:schemeClr val="tx1"/>
          </a:solidFill>
        </p:spPr>
        <p:txBody>
          <a:bodyPr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Interplay between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Algorithms &amp; Data Structures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C15E2-5FE7-4707-BC37-6321ED8D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73388-25A5-4F64-A6E2-B296E1C8FF4A}" type="slidenum">
              <a:rPr lang="en-US" smtClean="0"/>
              <a:t>31</a:t>
            </a:fld>
            <a:endParaRPr lang="en-US"/>
          </a:p>
        </p:txBody>
      </p:sp>
      <p:pic>
        <p:nvPicPr>
          <p:cNvPr id="1026" name="Picture 2" descr="Dream of Holding Hands Meaning &amp; Interpretation">
            <a:extLst>
              <a:ext uri="{FF2B5EF4-FFF2-40B4-BE49-F238E27FC236}">
                <a16:creationId xmlns:a16="http://schemas.microsoft.com/office/drawing/2014/main" id="{F490AA61-5E2E-F206-8B8C-D8BADE711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896" y="3889512"/>
            <a:ext cx="3096039" cy="2064026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10166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7324A-0E05-49B4-89F1-15696B50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872" y="189414"/>
            <a:ext cx="7682946" cy="980072"/>
          </a:xfrm>
        </p:spPr>
        <p:txBody>
          <a:bodyPr>
            <a:normAutofit/>
          </a:bodyPr>
          <a:lstStyle/>
          <a:p>
            <a:r>
              <a:rPr lang="en-US" sz="3200" dirty="0"/>
              <a:t>Pitfalls in Quest for Optimal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FAA61-E33A-432E-9BE4-AC9706574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432" y="1063625"/>
            <a:ext cx="8368697" cy="573474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400" b="1" dirty="0"/>
              <a:t>The Dilemma of Choice: </a:t>
            </a:r>
            <a:r>
              <a:rPr lang="en-US" sz="2400" b="0" dirty="0"/>
              <a:t>With a multitude of candidate solutions, identifying the most efficient algorithm for a given problem is critical.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The Challenge of Selection of efficient algorithm: </a:t>
            </a:r>
            <a:r>
              <a:rPr lang="en-US" sz="2400" b="0" dirty="0"/>
              <a:t>Among numerous algorithms, finding the optimal one can be challenging:</a:t>
            </a:r>
          </a:p>
          <a:p>
            <a:pPr marL="514350" lvl="2" indent="0">
              <a:lnSpc>
                <a:spcPct val="120000"/>
              </a:lnSpc>
              <a:buNone/>
            </a:pPr>
            <a:r>
              <a:rPr lang="en-US" sz="2000" dirty="0">
                <a:hlinkClick r:id="rId2"/>
              </a:rPr>
              <a:t>Sorting algorithm - Wikipedia</a:t>
            </a:r>
            <a:endParaRPr lang="en-US" sz="2000" b="0" dirty="0"/>
          </a:p>
          <a:p>
            <a:pPr lvl="1">
              <a:lnSpc>
                <a:spcPct val="120000"/>
              </a:lnSpc>
            </a:pPr>
            <a:r>
              <a:rPr lang="en-US" sz="2200" b="0" dirty="0"/>
              <a:t>For instance, consider sorting a nearly sorted list like “99, 100, </a:t>
            </a:r>
            <a:r>
              <a:rPr lang="en-US" sz="2200" b="1" dirty="0">
                <a:solidFill>
                  <a:srgbClr val="C00000"/>
                </a:solidFill>
              </a:rPr>
              <a:t>97, 98</a:t>
            </a:r>
            <a:r>
              <a:rPr lang="en-US" sz="2200" b="0" dirty="0"/>
              <a:t>, 95, 96, … 5, 6, 3, 4, 1, 2”—which algorithm would perform best?</a:t>
            </a:r>
          </a:p>
          <a:p>
            <a:pPr lvl="1">
              <a:lnSpc>
                <a:spcPct val="120000"/>
              </a:lnSpc>
            </a:pPr>
            <a:r>
              <a:rPr lang="en-US" sz="2300" dirty="0"/>
              <a:t>50+ sorting algorithms exist, but for such nearly sorted data, algorithms like less efficient Insertion Sort or Bubble Sort often leads to efficient outcomes due to their adaptive nature.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Beyond Perfection: </a:t>
            </a:r>
            <a:r>
              <a:rPr lang="en-US" sz="2600" b="0" dirty="0"/>
              <a:t>In many business applications, seeking the "perfect" solution can hinder progress. </a:t>
            </a:r>
          </a:p>
          <a:p>
            <a:pPr lvl="1">
              <a:lnSpc>
                <a:spcPct val="120000"/>
              </a:lnSpc>
            </a:pPr>
            <a:r>
              <a:rPr lang="en-US" sz="2400" b="0" dirty="0"/>
              <a:t>Often, approximation algorithms offer a practical balance between the most optimal solution and cost-effective performance</a:t>
            </a:r>
          </a:p>
          <a:p>
            <a:pPr lvl="1">
              <a:lnSpc>
                <a:spcPct val="120000"/>
              </a:lnSpc>
            </a:pPr>
            <a:r>
              <a:rPr lang="en-US" sz="2500" dirty="0"/>
              <a:t>Sometimes, </a:t>
            </a:r>
            <a:r>
              <a:rPr lang="en-US" sz="2500" dirty="0">
                <a:hlinkClick r:id="rId3"/>
              </a:rPr>
              <a:t>perfect is the enemy of good (betterment)</a:t>
            </a:r>
            <a:endParaRPr lang="en-US" sz="25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19E3-357C-4612-A52D-48EF4430C01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199368" y="189414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9245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7324A-0E05-49B4-89F1-15696B50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37081"/>
            <a:ext cx="7571133" cy="726544"/>
          </a:xfrm>
        </p:spPr>
        <p:txBody>
          <a:bodyPr>
            <a:normAutofit/>
          </a:bodyPr>
          <a:lstStyle/>
          <a:p>
            <a:r>
              <a:rPr lang="en-US" dirty="0"/>
              <a:t>Algorithms and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FAA61-E33A-432E-9BE4-AC9706574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65" y="1162878"/>
            <a:ext cx="8153383" cy="5555974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2000" b="0" dirty="0"/>
              <a:t>Data structure: a framework to store and organize data in order to facilitate access and modifications. (</a:t>
            </a:r>
            <a:r>
              <a:rPr lang="en-US" sz="2000" dirty="0"/>
              <a:t>CRUD</a:t>
            </a:r>
            <a:r>
              <a:rPr lang="en-US" sz="2000" b="0" dirty="0"/>
              <a:t>)</a:t>
            </a:r>
          </a:p>
          <a:p>
            <a:pPr>
              <a:lnSpc>
                <a:spcPct val="110000"/>
              </a:lnSpc>
            </a:pPr>
            <a:r>
              <a:rPr lang="en-US" sz="2000" b="0" dirty="0"/>
              <a:t>Algorithms and Data Structures:  Inseparable Pair</a:t>
            </a:r>
          </a:p>
          <a:p>
            <a:pPr lvl="1">
              <a:lnSpc>
                <a:spcPct val="110000"/>
              </a:lnSpc>
            </a:pPr>
            <a:r>
              <a:rPr lang="en-US" sz="1800" b="0" dirty="0"/>
              <a:t>Optimal data structures can enhance the efficiency of an algorithm</a:t>
            </a:r>
          </a:p>
          <a:p>
            <a:pPr lvl="1">
              <a:lnSpc>
                <a:spcPct val="110000"/>
              </a:lnSpc>
            </a:pPr>
            <a:r>
              <a:rPr lang="en-US" sz="1800" b="0" dirty="0"/>
              <a:t>Different data structures lead to different computational complexities.</a:t>
            </a:r>
          </a:p>
          <a:p>
            <a:pPr lvl="1">
              <a:lnSpc>
                <a:spcPct val="110000"/>
              </a:lnSpc>
            </a:pPr>
            <a:r>
              <a:rPr lang="en-US" sz="1800" b="0" dirty="0"/>
              <a:t>Example: Linearly Linked List vs. Binary Search Tree</a:t>
            </a:r>
          </a:p>
          <a:p>
            <a:pPr>
              <a:lnSpc>
                <a:spcPct val="120000"/>
              </a:lnSpc>
            </a:pPr>
            <a:r>
              <a:rPr lang="en-US" sz="2000" b="0" dirty="0"/>
              <a:t>No one-size-fit-all data structure: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/>
              <a:t>It is important to know the strengths and limitations of them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n-US" dirty="0"/>
              <a:t>Avoid the</a:t>
            </a:r>
            <a:r>
              <a:rPr lang="en-US" b="1" dirty="0"/>
              <a:t> Law of the instrument</a:t>
            </a:r>
            <a:r>
              <a:rPr lang="en-US" dirty="0"/>
              <a:t>, otherwise known as the </a:t>
            </a:r>
            <a:r>
              <a:rPr lang="en-US" b="1" dirty="0"/>
              <a:t>law of the hammer</a:t>
            </a:r>
            <a:r>
              <a:rPr lang="en-US" dirty="0"/>
              <a:t>, </a:t>
            </a:r>
            <a:r>
              <a:rPr lang="en-US" b="1" dirty="0"/>
              <a:t>Maslow's hammer</a:t>
            </a:r>
            <a:r>
              <a:rPr lang="en-US" dirty="0"/>
              <a:t> (or gavel), or </a:t>
            </a:r>
            <a:r>
              <a:rPr lang="en-US" b="1" dirty="0"/>
              <a:t>the golden hammer:</a:t>
            </a:r>
          </a:p>
          <a:p>
            <a:pPr marL="617220" lvl="2" indent="0">
              <a:lnSpc>
                <a:spcPct val="120000"/>
              </a:lnSpc>
              <a:buNone/>
            </a:pPr>
            <a:r>
              <a:rPr lang="en-US" sz="2000" dirty="0"/>
              <a:t>As </a:t>
            </a:r>
            <a:r>
              <a:rPr lang="en-US" sz="2000" dirty="0">
                <a:hlinkClick r:id="rId2" tooltip="Abraham Maslow"/>
              </a:rPr>
              <a:t>Abraham Maslow</a:t>
            </a:r>
            <a:r>
              <a:rPr lang="en-US" sz="2000" dirty="0"/>
              <a:t> said in 1966:</a:t>
            </a:r>
          </a:p>
          <a:p>
            <a:pPr marL="960120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“I suppose it is tempting, if the only tool you have is a hammer, to treat everything as if it were a nail.”</a:t>
            </a:r>
          </a:p>
          <a:p>
            <a:pPr marL="560070" indent="-457200">
              <a:lnSpc>
                <a:spcPct val="120000"/>
              </a:lnSpc>
              <a:spcBef>
                <a:spcPts val="0"/>
              </a:spcBef>
            </a:pPr>
            <a:r>
              <a:rPr lang="en-US" sz="2100" b="0" dirty="0"/>
              <a:t>Understanding the relationship between algorithms and data structures is crucial for designing efficient solutions</a:t>
            </a:r>
          </a:p>
          <a:p>
            <a:pPr marL="560070" indent="-457200">
              <a:lnSpc>
                <a:spcPct val="110000"/>
              </a:lnSpc>
              <a:spcBef>
                <a:spcPts val="0"/>
              </a:spcBef>
            </a:pPr>
            <a:endParaRPr lang="en-US" sz="26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74A2BF-48BB-463E-ABDD-A64C7CA3C73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894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7324A-0E05-49B4-89F1-15696B50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867" y="469211"/>
            <a:ext cx="7886700" cy="726544"/>
          </a:xfrm>
        </p:spPr>
        <p:txBody>
          <a:bodyPr>
            <a:normAutofit/>
          </a:bodyPr>
          <a:lstStyle/>
          <a:p>
            <a:r>
              <a:rPr lang="en-US" dirty="0"/>
              <a:t>Power of Data Structures: Sorting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74A2BF-48BB-463E-ABDD-A64C7CA3C73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34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C4C7843A-B966-4F82-B4B8-0DF46323BB0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00148383"/>
                  </p:ext>
                </p:extLst>
              </p:nvPr>
            </p:nvGraphicFramePr>
            <p:xfrm>
              <a:off x="555867" y="1329109"/>
              <a:ext cx="8252573" cy="5059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98024">
                      <a:extLst>
                        <a:ext uri="{9D8B030D-6E8A-4147-A177-3AD203B41FA5}">
                          <a16:colId xmlns:a16="http://schemas.microsoft.com/office/drawing/2014/main" val="3444942251"/>
                        </a:ext>
                      </a:extLst>
                    </a:gridCol>
                    <a:gridCol w="3236634">
                      <a:extLst>
                        <a:ext uri="{9D8B030D-6E8A-4147-A177-3AD203B41FA5}">
                          <a16:colId xmlns:a16="http://schemas.microsoft.com/office/drawing/2014/main" val="1186689271"/>
                        </a:ext>
                      </a:extLst>
                    </a:gridCol>
                    <a:gridCol w="3617915">
                      <a:extLst>
                        <a:ext uri="{9D8B030D-6E8A-4147-A177-3AD203B41FA5}">
                          <a16:colId xmlns:a16="http://schemas.microsoft.com/office/drawing/2014/main" val="50546048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/>
                            <a:t>Heap Sorting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/>
                            <a:t>Selection Sorting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0670902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Algorithm at high level</a:t>
                          </a: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for </a:t>
                          </a:r>
                          <a:r>
                            <a:rPr lang="en-US" sz="1800" dirty="0" err="1">
                              <a:latin typeface="Consolas" panose="020B0609020204030204" pitchFamily="49" charset="0"/>
                            </a:rPr>
                            <a:t>i</a:t>
                          </a: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 in range (</a:t>
                          </a:r>
                          <a:r>
                            <a:rPr lang="en-US" sz="1800" dirty="0" err="1">
                              <a:latin typeface="Consolas" panose="020B0609020204030204" pitchFamily="49" charset="0"/>
                            </a:rPr>
                            <a:t>len</a:t>
                          </a: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(</a:t>
                          </a:r>
                          <a:r>
                            <a:rPr lang="en-US" sz="1800" dirty="0" err="1">
                              <a:latin typeface="Consolas" panose="020B0609020204030204" pitchFamily="49" charset="0"/>
                            </a:rPr>
                            <a:t>Arrary</a:t>
                          </a: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)) 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Consolas" panose="020B0609020204030204" pitchFamily="49" charset="0"/>
                            </a:rPr>
                            <a:t>Find the smallest element from the unsorted subarray 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(</a:t>
                          </a:r>
                          <a:r>
                            <a:rPr lang="en-US" sz="1800" b="1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Heap</a:t>
                          </a: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: extract an element from the top of minheap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 </a:t>
                          </a:r>
                          <a:r>
                            <a:rPr lang="en-US" sz="1800" b="1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Selection</a:t>
                          </a: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: traverse the entire unsorted subtree 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            to find the smallest) 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Add the smallest at the bottom of the currently sorted </a:t>
                          </a:r>
                          <a:r>
                            <a:rPr lang="en-US" sz="1800" dirty="0" err="1">
                              <a:latin typeface="Consolas" panose="020B0609020204030204" pitchFamily="49" charset="0"/>
                            </a:rPr>
                            <a:t>sublist</a:t>
                          </a:r>
                          <a:endParaRPr lang="en-US" sz="1800" dirty="0">
                            <a:latin typeface="Consolas" panose="020B0609020204030204" pitchFamily="49" charset="0"/>
                          </a:endParaRPr>
                        </a:p>
                        <a:p>
                          <a:endParaRPr lang="en-US" sz="1800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7982445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Data structure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Font typeface="+mj-lt"/>
                            <a:buNone/>
                          </a:pPr>
                          <a:r>
                            <a:rPr lang="en-US" sz="2000" dirty="0"/>
                            <a:t>Binary Tree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Linear Array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3172410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Time Efficiency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14:m>
                            <m:oMath xmlns:m="http://schemas.openxmlformats.org/officeDocument/2006/math"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𝑛𝑙𝑜𝑔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2000" baseline="0" dirty="0"/>
                            <a:t> ) </a:t>
                          </a:r>
                          <a:endParaRPr lang="en-US" sz="2000" baseline="30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𝑂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sz="2000" b="0" i="1" baseline="30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oMath>
                          </a14:m>
                          <a:r>
                            <a:rPr lang="en-US" sz="2000" baseline="0" dirty="0"/>
                            <a:t> )</a:t>
                          </a:r>
                          <a:endParaRPr lang="en-US" sz="2000" baseline="30000" dirty="0"/>
                        </a:p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en-US" sz="2000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1347972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Sorting 1M integers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Less than 30 seconds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Over 1 day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23802459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Table 7">
                <a:extLst>
                  <a:ext uri="{FF2B5EF4-FFF2-40B4-BE49-F238E27FC236}">
                    <a16:creationId xmlns:a16="http://schemas.microsoft.com/office/drawing/2014/main" id="{C4C7843A-B966-4F82-B4B8-0DF46323BB0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00148383"/>
                  </p:ext>
                </p:extLst>
              </p:nvPr>
            </p:nvGraphicFramePr>
            <p:xfrm>
              <a:off x="555867" y="1329109"/>
              <a:ext cx="8252573" cy="5059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398024">
                      <a:extLst>
                        <a:ext uri="{9D8B030D-6E8A-4147-A177-3AD203B41FA5}">
                          <a16:colId xmlns:a16="http://schemas.microsoft.com/office/drawing/2014/main" val="3444942251"/>
                        </a:ext>
                      </a:extLst>
                    </a:gridCol>
                    <a:gridCol w="3236634">
                      <a:extLst>
                        <a:ext uri="{9D8B030D-6E8A-4147-A177-3AD203B41FA5}">
                          <a16:colId xmlns:a16="http://schemas.microsoft.com/office/drawing/2014/main" val="1186689271"/>
                        </a:ext>
                      </a:extLst>
                    </a:gridCol>
                    <a:gridCol w="3617915">
                      <a:extLst>
                        <a:ext uri="{9D8B030D-6E8A-4147-A177-3AD203B41FA5}">
                          <a16:colId xmlns:a16="http://schemas.microsoft.com/office/drawing/2014/main" val="505460484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/>
                            <a:t>Heap Sorting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000" dirty="0"/>
                            <a:t>Selection Sorting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906709022"/>
                      </a:ext>
                    </a:extLst>
                  </a:tr>
                  <a:tr h="256032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Algorithm at high level</a:t>
                          </a: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marL="0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for </a:t>
                          </a:r>
                          <a:r>
                            <a:rPr lang="en-US" sz="1800" dirty="0" err="1">
                              <a:latin typeface="Consolas" panose="020B0609020204030204" pitchFamily="49" charset="0"/>
                            </a:rPr>
                            <a:t>i</a:t>
                          </a: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 in range (</a:t>
                          </a:r>
                          <a:r>
                            <a:rPr lang="en-US" sz="1800" dirty="0" err="1">
                              <a:latin typeface="Consolas" panose="020B0609020204030204" pitchFamily="49" charset="0"/>
                            </a:rPr>
                            <a:t>len</a:t>
                          </a: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(</a:t>
                          </a:r>
                          <a:r>
                            <a:rPr lang="en-US" sz="1800" dirty="0" err="1">
                              <a:latin typeface="Consolas" panose="020B0609020204030204" pitchFamily="49" charset="0"/>
                            </a:rPr>
                            <a:t>Arrary</a:t>
                          </a: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)) 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solidFill>
                                <a:schemeClr val="tx1"/>
                              </a:solidFill>
                              <a:latin typeface="Consolas" panose="020B0609020204030204" pitchFamily="49" charset="0"/>
                            </a:rPr>
                            <a:t>Find the smallest element from the unsorted subarray 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(</a:t>
                          </a:r>
                          <a:r>
                            <a:rPr lang="en-US" sz="1800" b="1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Heap</a:t>
                          </a: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: extract an element from the top of minheap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 </a:t>
                          </a:r>
                          <a:r>
                            <a:rPr lang="en-US" sz="1800" b="1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Selection</a:t>
                          </a: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: traverse the entire unsorted subtree 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solidFill>
                                <a:schemeClr val="accent5">
                                  <a:lumMod val="75000"/>
                                </a:schemeClr>
                              </a:solidFill>
                              <a:latin typeface="Consolas" panose="020B0609020204030204" pitchFamily="49" charset="0"/>
                            </a:rPr>
                            <a:t>            to find the smallest) </a:t>
                          </a:r>
                        </a:p>
                        <a:p>
                          <a:pPr marL="342900" lvl="1" indent="0">
                            <a:buFont typeface="+mj-lt"/>
                            <a:buNone/>
                          </a:pPr>
                          <a:r>
                            <a:rPr lang="en-US" sz="1800" dirty="0">
                              <a:latin typeface="Consolas" panose="020B0609020204030204" pitchFamily="49" charset="0"/>
                            </a:rPr>
                            <a:t>Add the smallest at the bottom of the currently sorted </a:t>
                          </a:r>
                          <a:r>
                            <a:rPr lang="en-US" sz="1800" dirty="0" err="1">
                              <a:latin typeface="Consolas" panose="020B0609020204030204" pitchFamily="49" charset="0"/>
                            </a:rPr>
                            <a:t>sublist</a:t>
                          </a:r>
                          <a:endParaRPr lang="en-US" sz="1800" dirty="0">
                            <a:latin typeface="Consolas" panose="020B0609020204030204" pitchFamily="49" charset="0"/>
                          </a:endParaRPr>
                        </a:p>
                        <a:p>
                          <a:endParaRPr lang="en-US" sz="1800" dirty="0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479824454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Data structure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indent="0">
                            <a:buFont typeface="+mj-lt"/>
                            <a:buNone/>
                          </a:pPr>
                          <a:r>
                            <a:rPr lang="en-US" sz="2000" dirty="0"/>
                            <a:t>Binary Tree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Linear Array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31724103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Time Efficiency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3315" t="-526957" r="-112806" b="-11478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28114" t="-526957" r="-842" b="-1147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13479729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Sorting 1M integers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Less than 30 seconds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Over 1 day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2380245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8174015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F4F29-9280-425C-910F-6B8926B88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050" y="2695074"/>
            <a:ext cx="7762874" cy="1957137"/>
          </a:xfrm>
          <a:solidFill>
            <a:schemeClr val="tx1"/>
          </a:solidFill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Hardware Performance And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Algorithm Efficiency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C15E2-5FE7-4707-BC37-6321ED8D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73388-25A5-4F64-A6E2-B296E1C8FF4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2213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7324A-0E05-49B4-89F1-15696B50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136" y="679450"/>
            <a:ext cx="7886700" cy="726544"/>
          </a:xfrm>
        </p:spPr>
        <p:txBody>
          <a:bodyPr>
            <a:normAutofit fontScale="90000"/>
          </a:bodyPr>
          <a:lstStyle/>
          <a:p>
            <a:r>
              <a:rPr lang="en-US" dirty="0"/>
              <a:t>Hardware solution: Parallelism, itself may not cut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FAA61-E33A-432E-9BE4-AC9706574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894" y="1551963"/>
            <a:ext cx="8342411" cy="50107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b="0" spc="-4" dirty="0">
                <a:cs typeface="Calibri"/>
              </a:rPr>
              <a:t>Single Microprocessor: Physical limitations present </a:t>
            </a:r>
            <a:r>
              <a:rPr lang="en-US" b="0" dirty="0">
                <a:cs typeface="Calibri"/>
              </a:rPr>
              <a:t>a </a:t>
            </a:r>
            <a:r>
              <a:rPr lang="en-US" b="0" spc="-4" dirty="0">
                <a:cs typeface="Calibri"/>
              </a:rPr>
              <a:t>fundamental roadblock to ever-increasing clock speeds  (currently 20 atoms apart and 5 atoms are the maximum) – Perhaps no more doubling every year (</a:t>
            </a:r>
            <a:r>
              <a:rPr lang="en-US" b="0" spc="-4" dirty="0">
                <a:cs typeface="Calibri"/>
                <a:hlinkClick r:id="rId2"/>
              </a:rPr>
              <a:t>Moore’s law</a:t>
            </a:r>
            <a:r>
              <a:rPr lang="en-US" b="0" spc="-4" dirty="0">
                <a:cs typeface="Calibri"/>
              </a:rPr>
              <a:t>) – diminishing returns</a:t>
            </a:r>
          </a:p>
          <a:p>
            <a:pPr>
              <a:lnSpc>
                <a:spcPct val="110000"/>
              </a:lnSpc>
            </a:pPr>
            <a:r>
              <a:rPr lang="en-US" b="0" dirty="0">
                <a:cs typeface="Calibri"/>
              </a:rPr>
              <a:t>Multi-processors: </a:t>
            </a:r>
            <a:r>
              <a:rPr lang="en-US" b="0" spc="-4" dirty="0">
                <a:cs typeface="Calibri"/>
              </a:rPr>
              <a:t>To perform more  computations per second, chips </a:t>
            </a:r>
            <a:r>
              <a:rPr lang="en-US" b="0" dirty="0">
                <a:cs typeface="Calibri"/>
              </a:rPr>
              <a:t>are </a:t>
            </a:r>
            <a:r>
              <a:rPr lang="en-US" b="0" spc="-4" dirty="0">
                <a:cs typeface="Calibri"/>
              </a:rPr>
              <a:t>being designed to </a:t>
            </a:r>
            <a:r>
              <a:rPr lang="en-US" b="0" dirty="0">
                <a:cs typeface="Calibri"/>
              </a:rPr>
              <a:t>contain </a:t>
            </a:r>
            <a:r>
              <a:rPr lang="en-US" b="0" spc="-4" dirty="0">
                <a:cs typeface="Calibri"/>
              </a:rPr>
              <a:t>not just </a:t>
            </a:r>
            <a:r>
              <a:rPr lang="en-US" b="0" dirty="0">
                <a:cs typeface="Calibri"/>
              </a:rPr>
              <a:t>one </a:t>
            </a:r>
            <a:r>
              <a:rPr lang="en-US" b="0" spc="-4" dirty="0">
                <a:cs typeface="Calibri"/>
              </a:rPr>
              <a:t>but several processing </a:t>
            </a:r>
            <a:r>
              <a:rPr lang="en-US" b="0" dirty="0">
                <a:cs typeface="Calibri"/>
              </a:rPr>
              <a:t>cores</a:t>
            </a:r>
          </a:p>
          <a:p>
            <a:pPr>
              <a:lnSpc>
                <a:spcPct val="110000"/>
              </a:lnSpc>
            </a:pPr>
            <a:r>
              <a:rPr lang="en-US" b="0" spc="-4" dirty="0">
                <a:cs typeface="Calibri"/>
              </a:rPr>
              <a:t>To </a:t>
            </a:r>
            <a:r>
              <a:rPr lang="en-US" b="0" dirty="0">
                <a:cs typeface="Calibri"/>
              </a:rPr>
              <a:t>elicit the </a:t>
            </a:r>
            <a:r>
              <a:rPr lang="en-US" b="0" spc="-4" dirty="0">
                <a:cs typeface="Calibri"/>
              </a:rPr>
              <a:t>best performance from multicore computers, we need to design algorithms </a:t>
            </a:r>
            <a:r>
              <a:rPr lang="en-US" b="0" dirty="0">
                <a:cs typeface="Calibri"/>
              </a:rPr>
              <a:t>with </a:t>
            </a:r>
            <a:r>
              <a:rPr lang="en-US" b="0" spc="-4" dirty="0">
                <a:cs typeface="Calibri"/>
              </a:rPr>
              <a:t>parallelism  </a:t>
            </a:r>
            <a:r>
              <a:rPr lang="en-US" b="0" dirty="0">
                <a:cs typeface="Calibri"/>
              </a:rPr>
              <a:t>in</a:t>
            </a:r>
            <a:r>
              <a:rPr lang="en-US" b="0" spc="-8" dirty="0">
                <a:cs typeface="Calibri"/>
              </a:rPr>
              <a:t> </a:t>
            </a:r>
            <a:r>
              <a:rPr lang="en-US" b="0" dirty="0">
                <a:cs typeface="Calibri"/>
              </a:rPr>
              <a:t>mind. </a:t>
            </a:r>
          </a:p>
          <a:p>
            <a:pPr lvl="1">
              <a:lnSpc>
                <a:spcPct val="110000"/>
              </a:lnSpc>
            </a:pPr>
            <a:r>
              <a:rPr lang="en-US" b="0" dirty="0">
                <a:cs typeface="Calibri"/>
              </a:rPr>
              <a:t>Issues - </a:t>
            </a:r>
            <a:r>
              <a:rPr lang="en-US" dirty="0">
                <a:cs typeface="Calibri"/>
              </a:rPr>
              <a:t>T</a:t>
            </a:r>
            <a:r>
              <a:rPr lang="en-US" b="0" dirty="0">
                <a:cs typeface="Calibri"/>
              </a:rPr>
              <a:t>oo many chefs in the kitchen problem</a:t>
            </a:r>
          </a:p>
          <a:p>
            <a:pPr lvl="2">
              <a:lnSpc>
                <a:spcPct val="110000"/>
              </a:lnSpc>
            </a:pPr>
            <a:r>
              <a:rPr lang="en-US" sz="2200" dirty="0">
                <a:cs typeface="Calibri"/>
              </a:rPr>
              <a:t>Synchronization </a:t>
            </a:r>
          </a:p>
          <a:p>
            <a:pPr lvl="2">
              <a:lnSpc>
                <a:spcPct val="110000"/>
              </a:lnSpc>
            </a:pPr>
            <a:r>
              <a:rPr lang="en-US" sz="2200" dirty="0">
                <a:cs typeface="Calibri"/>
              </a:rPr>
              <a:t>Avoidance of dead-lock situation</a:t>
            </a:r>
          </a:p>
          <a:p>
            <a:pPr>
              <a:lnSpc>
                <a:spcPct val="110000"/>
              </a:lnSpc>
              <a:buFont typeface="Garamond" panose="02020404030301010803" pitchFamily="18" charset="0"/>
              <a:buChar char="►"/>
            </a:pPr>
            <a:r>
              <a:rPr lang="en-US" dirty="0">
                <a:cs typeface="Calibri"/>
              </a:rPr>
              <a:t>What’s next?</a:t>
            </a:r>
            <a:endParaRPr lang="en-US" b="1" dirty="0">
              <a:cs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17FBF-D760-47EB-B992-8D84D15C5E7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310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BM quantum computers now finish some tasks in hours, not months | Engadget">
            <a:extLst>
              <a:ext uri="{FF2B5EF4-FFF2-40B4-BE49-F238E27FC236}">
                <a16:creationId xmlns:a16="http://schemas.microsoft.com/office/drawing/2014/main" id="{880DA0F9-936E-9EA1-F726-28295AA58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77448"/>
            <a:ext cx="9144000" cy="6092825"/>
          </a:xfrm>
          <a:prstGeom prst="rect">
            <a:avLst/>
          </a:prstGeom>
          <a:noFill/>
          <a:effectLst>
            <a:glow rad="127000">
              <a:schemeClr val="bg1">
                <a:alpha val="0"/>
              </a:schemeClr>
            </a:glow>
            <a:softEdge rad="1028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17324A-0E05-49B4-89F1-15696B50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108" y="144117"/>
            <a:ext cx="7886700" cy="726544"/>
          </a:xfrm>
        </p:spPr>
        <p:txBody>
          <a:bodyPr>
            <a:normAutofit/>
          </a:bodyPr>
          <a:lstStyle/>
          <a:p>
            <a:r>
              <a:rPr lang="en-US" dirty="0"/>
              <a:t>Quantum Computing (in ??? Years)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FAA61-E33A-432E-9BE4-AC9706574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24" y="1021819"/>
            <a:ext cx="8558980" cy="5692064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10000"/>
              </a:lnSpc>
              <a:buFont typeface="Garamond" panose="02020404030301010803" pitchFamily="18" charset="0"/>
              <a:buChar char="►"/>
            </a:pPr>
            <a:r>
              <a:rPr lang="en-US" dirty="0">
                <a:cs typeface="Calibri"/>
              </a:rPr>
              <a:t>Beyond binary digital computing – Quantum mechanics</a:t>
            </a:r>
          </a:p>
          <a:p>
            <a:pPr>
              <a:lnSpc>
                <a:spcPct val="110000"/>
              </a:lnSpc>
              <a:buFont typeface="Garamond" panose="02020404030301010803" pitchFamily="18" charset="0"/>
              <a:buChar char="►"/>
            </a:pPr>
            <a:r>
              <a:rPr lang="en-US" dirty="0">
                <a:cs typeface="Calibri"/>
              </a:rPr>
              <a:t>Using quantum superposition and entanglement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cs typeface="Calibri"/>
              </a:rPr>
              <a:t> May solve very difficult problems that can’t be solved by digital computing systems</a:t>
            </a:r>
          </a:p>
          <a:p>
            <a:pPr>
              <a:lnSpc>
                <a:spcPct val="110000"/>
              </a:lnSpc>
              <a:buFont typeface="Garamond" panose="02020404030301010803" pitchFamily="18" charset="0"/>
              <a:buChar char="►"/>
            </a:pPr>
            <a:r>
              <a:rPr lang="en-US" dirty="0">
                <a:cs typeface="Calibri"/>
                <a:hlinkClick r:id="rId3"/>
              </a:rPr>
              <a:t>qubit: Quantum computing</a:t>
            </a:r>
            <a:r>
              <a:rPr lang="en-US" dirty="0">
                <a:cs typeface="Calibri"/>
              </a:rPr>
              <a:t>, </a:t>
            </a:r>
            <a:r>
              <a:rPr lang="en-US" dirty="0">
                <a:cs typeface="Calibri"/>
                <a:hlinkClick r:id="rId4"/>
              </a:rPr>
              <a:t>quantum algorithm</a:t>
            </a:r>
            <a:r>
              <a:rPr lang="en-US" dirty="0">
                <a:cs typeface="Calibri"/>
              </a:rPr>
              <a:t>, …</a:t>
            </a:r>
          </a:p>
          <a:p>
            <a:pPr marL="514350" lvl="2" indent="0">
              <a:lnSpc>
                <a:spcPct val="110000"/>
              </a:lnSpc>
              <a:buNone/>
            </a:pPr>
            <a:r>
              <a:rPr lang="en-US" dirty="0">
                <a:cs typeface="Calibri"/>
              </a:rPr>
              <a:t> </a:t>
            </a:r>
            <a:r>
              <a:rPr lang="en-US" b="1" dirty="0">
                <a:cs typeface="Calibri"/>
              </a:rPr>
              <a:t>…</a:t>
            </a:r>
            <a:r>
              <a:rPr lang="en-US" dirty="0">
                <a:cs typeface="Calibri"/>
              </a:rPr>
              <a:t> </a:t>
            </a:r>
            <a:r>
              <a:rPr lang="en-US" b="0" dirty="0"/>
              <a:t>quantum computers are not universally better than classical computers. When people speak about “quantum supremacy”, they really mean that a quantum computer can do a certain task better than classical computers, perhaps one that is impossible to do in any reasonable timeframe with classical computers </a:t>
            </a:r>
            <a:r>
              <a:rPr lang="en-US" b="1" dirty="0"/>
              <a:t>…</a:t>
            </a:r>
          </a:p>
          <a:p>
            <a:pPr>
              <a:lnSpc>
                <a:spcPct val="120000"/>
              </a:lnSpc>
            </a:pPr>
            <a:r>
              <a:rPr lang="en-US" b="1" dirty="0">
                <a:cs typeface="Calibri"/>
              </a:rPr>
              <a:t>Players: IBM, Google, Microsoft, </a:t>
            </a:r>
            <a:r>
              <a:rPr lang="en-US" b="1" dirty="0" err="1">
                <a:cs typeface="Calibri"/>
              </a:rPr>
              <a:t>IonQ</a:t>
            </a:r>
            <a:r>
              <a:rPr lang="en-US" b="1" dirty="0">
                <a:cs typeface="Calibri"/>
              </a:rPr>
              <a:t>, Intel, Honeywell, Amazon, some Chinese Research Centers</a:t>
            </a:r>
          </a:p>
          <a:p>
            <a:pPr>
              <a:lnSpc>
                <a:spcPct val="120000"/>
              </a:lnSpc>
            </a:pPr>
            <a:r>
              <a:rPr lang="en-US" dirty="0"/>
              <a:t>Skepticism: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 2023 </a:t>
            </a:r>
            <a:r>
              <a:rPr lang="en-US" u="sng" dirty="0">
                <a:hlinkClick r:id="rId5"/>
              </a:rPr>
              <a:t>Nature</a:t>
            </a:r>
            <a:r>
              <a:rPr lang="en-US" dirty="0"/>
              <a:t> article: current quantum computers as being "For now, [good for] absolutely nothing"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2023 ACM article: insufficient for practical quantum advantage without significant improvements across the software/hardware stack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During a Q&amp;A session at the 2025 Consumer Electronics Show (CES), NVIDIA CEO Jensen Huang expressed that "very useful quantum computers are still a few decades away," estimating their commercial viability to be between 15 to 30 years in the future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17FBF-D760-47EB-B992-8D84D15C5E7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968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7324A-0E05-49B4-89F1-15696B50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73" y="247149"/>
            <a:ext cx="8344923" cy="726544"/>
          </a:xfrm>
        </p:spPr>
        <p:txBody>
          <a:bodyPr>
            <a:normAutofit fontScale="90000"/>
          </a:bodyPr>
          <a:lstStyle/>
          <a:p>
            <a:r>
              <a:rPr lang="en-US" dirty="0"/>
              <a:t>Algorithm Efficiency (Data size matters!!)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AF8C5D0C-7C67-A233-FDBB-A00CCBD14E60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160778314"/>
                  </p:ext>
                </p:extLst>
              </p:nvPr>
            </p:nvGraphicFramePr>
            <p:xfrm>
              <a:off x="264695" y="1925052"/>
              <a:ext cx="8632747" cy="388317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64105">
                      <a:extLst>
                        <a:ext uri="{9D8B030D-6E8A-4147-A177-3AD203B41FA5}">
                          <a16:colId xmlns:a16="http://schemas.microsoft.com/office/drawing/2014/main" val="1481711068"/>
                        </a:ext>
                      </a:extLst>
                    </a:gridCol>
                    <a:gridCol w="3498783">
                      <a:extLst>
                        <a:ext uri="{9D8B030D-6E8A-4147-A177-3AD203B41FA5}">
                          <a16:colId xmlns:a16="http://schemas.microsoft.com/office/drawing/2014/main" val="4272127921"/>
                        </a:ext>
                      </a:extLst>
                    </a:gridCol>
                    <a:gridCol w="3569859">
                      <a:extLst>
                        <a:ext uri="{9D8B030D-6E8A-4147-A177-3AD203B41FA5}">
                          <a16:colId xmlns:a16="http://schemas.microsoft.com/office/drawing/2014/main" val="2422292978"/>
                        </a:ext>
                      </a:extLst>
                    </a:gridCol>
                  </a:tblGrid>
                  <a:tr h="426548">
                    <a:tc>
                      <a:txBody>
                        <a:bodyPr/>
                        <a:lstStyle/>
                        <a:p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Fast Algorithm/Slow Computer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Slow Algorithm/Fast Computer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6762349"/>
                      </a:ext>
                    </a:extLst>
                  </a:tr>
                  <a:tr h="57847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Sorting Algorithms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Merge sort :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𝑶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b="1" i="1" dirty="0" err="1" smtClean="0">
                                  <a:latin typeface="Cambria Math" panose="02040503050406030204" pitchFamily="18" charset="0"/>
                                </a:rPr>
                                <m:t>𝒏𝒍𝒐𝒈𝒏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2000" b="1" dirty="0"/>
                            <a:t> :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𝟓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𝒏𝒍𝒐𝒈𝒏</m:t>
                              </m:r>
                            </m:oMath>
                          </a14:m>
                          <a:endParaRPr lang="en-US" sz="2000" b="1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Insertion sort: </a:t>
                          </a:r>
                          <a14:m>
                            <m:oMath xmlns:m="http://schemas.openxmlformats.org/officeDocument/2006/math"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𝑶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  <m:r>
                                <a:rPr lang="en-US" sz="2000" b="1" i="1" baseline="30000" dirty="0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),  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b="1" i="1" dirty="0" smtClean="0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  <m:r>
                                <a:rPr lang="en-US" sz="2000" b="1" i="1" baseline="30000" dirty="0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oMath>
                          </a14:m>
                          <a:endParaRPr lang="en-US" sz="2000" b="1" baseline="30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24879871"/>
                      </a:ext>
                    </a:extLst>
                  </a:tr>
                  <a:tr h="426548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HW Execution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1 million 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2000" dirty="0"/>
                            <a:t>) instructions per second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000" dirty="0"/>
                            <a:t>1 billion 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20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9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2000" dirty="0"/>
                            <a:t>) instructions per second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78510142"/>
                      </a:ext>
                    </a:extLst>
                  </a:tr>
                  <a:tr h="426548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Sorting </a:t>
                          </a:r>
                          <a:r>
                            <a:rPr lang="en-US" sz="2000" b="1" i="1" dirty="0"/>
                            <a:t>10 M</a:t>
                          </a:r>
                          <a:r>
                            <a:rPr lang="en-US" sz="2000" dirty="0"/>
                            <a:t> numbers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5⋅</m:t>
                                    </m:r>
                                    <m:sSup>
                                      <m:sSupPr>
                                        <m:ctrlPr>
                                          <a:rPr lang="en-US" sz="200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0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10</m:t>
                                        </m:r>
                                      </m:e>
                                      <m:sup>
                                        <m:r>
                                          <a:rPr lang="en-US" sz="2000" b="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</m:sup>
                                    </m:sSup>
                                    <m:r>
                                      <a:rPr lang="en-US" sz="20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  <m:r>
                                      <a:rPr lang="en-US" sz="2000" b="0" i="1" smtClean="0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𝑜</m:t>
                                    </m:r>
                                    <m:r>
                                      <a:rPr lang="en-US" sz="2000" i="1">
                                        <a:solidFill>
                                          <a:srgbClr val="C0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𝑔</m:t>
                                    </m:r>
                                    <m:sSup>
                                      <m:sSupPr>
                                        <m:ctrlPr>
                                          <a:rPr lang="en-US" sz="20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0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10</m:t>
                                        </m:r>
                                      </m:e>
                                      <m:sup>
                                        <m:r>
                                          <a:rPr lang="en-US" sz="2000" b="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7</m:t>
                                        </m:r>
                                      </m:sup>
                                    </m:sSup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𝑖𝑛𝑠𝑡𝑟𝑢𝑐𝑡𝑖𝑜𝑛𝑠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10</m:t>
                                        </m:r>
                                      </m:e>
                                      <m:sup>
                                        <m: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  <m:t>6</m:t>
                                        </m:r>
                                      </m:sup>
                                    </m:sSup>
                                    <m:f>
                                      <m:fPr>
                                        <m:type m:val="lin"/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𝑖𝑛𝑠𝑡𝑟𝑢𝑐𝑡𝑖𝑜𝑛𝑠</m:t>
                                        </m:r>
                                      </m:num>
                                      <m:den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𝑠𝑒𝑐𝑜𝑛𝑑</m:t>
                                        </m:r>
                                      </m:den>
                                    </m:f>
                                  </m:den>
                                </m:f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≈1163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𝑠𝑒𝑐𝑜𝑛𝑑𝑠</m:t>
                                </m:r>
                              </m:oMath>
                            </m:oMathPara>
                          </a14:m>
                          <a:endParaRPr lang="en-US" sz="2000" i="1" dirty="0"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𝑙𝑒𝑠𝑠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𝑡h𝑎𝑛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20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𝑚𝑖𝑛𝑢𝑡𝑒𝑠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2000" dirty="0"/>
                            <a:t>. 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20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2⋅</m:t>
                                    </m:r>
                                    <m:sSup>
                                      <m:sSupPr>
                                        <m:ctrlPr>
                                          <a:rPr lang="en-US" sz="2000" i="1" smtClean="0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0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2000" i="1">
                                                <a:solidFill>
                                                  <a:srgbClr val="C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2000" i="1">
                                                <a:solidFill>
                                                  <a:srgbClr val="C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10</m:t>
                                            </m:r>
                                          </m:e>
                                          <m:sup>
                                            <m:r>
                                              <a:rPr lang="en-US" sz="2000" b="0" i="1" smtClean="0">
                                                <a:solidFill>
                                                  <a:srgbClr val="C00000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7</m:t>
                                            </m:r>
                                          </m:sup>
                                        </m:sSup>
                                        <m:r>
                                          <a:rPr lang="en-US" sz="20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US" sz="2000" i="1">
                                            <a:solidFill>
                                              <a:srgbClr val="C0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US" sz="2000" i="1">
                                        <a:latin typeface="Cambria Math" panose="02040503050406030204" pitchFamily="18" charset="0"/>
                                      </a:rPr>
                                      <m:t>𝑖𝑛𝑠𝑡𝑟𝑢𝑐𝑡𝑖𝑜𝑛𝑠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10</m:t>
                                        </m:r>
                                      </m:e>
                                      <m:sup>
                                        <m:r>
                                          <a:rPr lang="en-US" sz="2000" b="0" i="1" smtClean="0">
                                            <a:latin typeface="Cambria Math" panose="02040503050406030204" pitchFamily="18" charset="0"/>
                                          </a:rPr>
                                          <m:t>9</m:t>
                                        </m:r>
                                      </m:sup>
                                    </m:sSup>
                                    <m:f>
                                      <m:fPr>
                                        <m:type m:val="lin"/>
                                        <m:ctrlP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𝑖𝑛𝑠𝑡𝑟𝑢𝑐𝑡𝑖𝑜𝑛𝑠</m:t>
                                        </m:r>
                                      </m:num>
                                      <m:den>
                                        <m:r>
                                          <a:rPr lang="en-US" sz="2000" i="1">
                                            <a:latin typeface="Cambria Math" panose="02040503050406030204" pitchFamily="18" charset="0"/>
                                          </a:rPr>
                                          <m:t>𝑠𝑒𝑐𝑜𝑛𝑑</m:t>
                                        </m:r>
                                      </m:den>
                                    </m:f>
                                  </m:den>
                                </m:f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20</m:t>
                                </m:r>
                                <m:r>
                                  <a:rPr lang="en-US" sz="2000" b="0" i="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r>
                                  <a:rPr lang="en-US" sz="2000">
                                    <a:latin typeface="Cambria Math" panose="02040503050406030204" pitchFamily="18" charset="0"/>
                                  </a:rPr>
                                  <m:t>,000</m:t>
                                </m:r>
                                <m:r>
                                  <a:rPr lang="en-US" sz="2000" b="0" i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𝑠𝑒𝑐𝑜𝑛𝑑𝑠</m:t>
                                </m:r>
                              </m:oMath>
                            </m:oMathPara>
                          </a14:m>
                          <a:endParaRPr lang="en-US" sz="2000" i="1" dirty="0">
                            <a:latin typeface="Cambria Math" panose="02040503050406030204" pitchFamily="18" charset="0"/>
                          </a:endParaRPr>
                        </a:p>
                        <a:p>
                          <a:pPr marL="0" marR="0" lvl="0" indent="0" algn="l" defTabSz="6858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𝑚𝑜𝑟𝑒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𝑡h𝑎𝑛</m:t>
                                </m:r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55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h𝑜𝑢𝑟𝑠</m:t>
                                </m:r>
                                <m:r>
                                  <a:rPr lang="en-US" sz="2000" i="1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0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28703244"/>
                      </a:ext>
                    </a:extLst>
                  </a:tr>
                  <a:tr h="426548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Performance Ratio</a:t>
                          </a: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vl="0" algn="ctr"/>
                          <a:r>
                            <a:rPr lang="en-US" sz="2400" b="1" dirty="0">
                              <a:solidFill>
                                <a:schemeClr val="accent1"/>
                              </a:solidFill>
                            </a:rPr>
                            <a:t>Execution time: 1 vs. 120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01613842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Table 5">
                <a:extLst>
                  <a:ext uri="{FF2B5EF4-FFF2-40B4-BE49-F238E27FC236}">
                    <a16:creationId xmlns:a16="http://schemas.microsoft.com/office/drawing/2014/main" id="{AF8C5D0C-7C67-A233-FDBB-A00CCBD14E60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160778314"/>
                  </p:ext>
                </p:extLst>
              </p:nvPr>
            </p:nvGraphicFramePr>
            <p:xfrm>
              <a:off x="264695" y="1925052"/>
              <a:ext cx="8632747" cy="388317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564105">
                      <a:extLst>
                        <a:ext uri="{9D8B030D-6E8A-4147-A177-3AD203B41FA5}">
                          <a16:colId xmlns:a16="http://schemas.microsoft.com/office/drawing/2014/main" val="1481711068"/>
                        </a:ext>
                      </a:extLst>
                    </a:gridCol>
                    <a:gridCol w="3498783">
                      <a:extLst>
                        <a:ext uri="{9D8B030D-6E8A-4147-A177-3AD203B41FA5}">
                          <a16:colId xmlns:a16="http://schemas.microsoft.com/office/drawing/2014/main" val="4272127921"/>
                        </a:ext>
                      </a:extLst>
                    </a:gridCol>
                    <a:gridCol w="3569859">
                      <a:extLst>
                        <a:ext uri="{9D8B030D-6E8A-4147-A177-3AD203B41FA5}">
                          <a16:colId xmlns:a16="http://schemas.microsoft.com/office/drawing/2014/main" val="2422292978"/>
                        </a:ext>
                      </a:extLst>
                    </a:gridCol>
                  </a:tblGrid>
                  <a:tr h="426548">
                    <a:tc>
                      <a:txBody>
                        <a:bodyPr/>
                        <a:lstStyle/>
                        <a:p>
                          <a:endParaRPr lang="en-US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Fast Algorithm/Slow Computer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Slow Algorithm/Fast Computer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6762349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Sorting Algorithms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4948" t="-65217" r="-102787" b="-4095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41980" t="-65217" r="-683" b="-40956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924879871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HW Execution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4948" t="-165217" r="-102787" b="-30956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41980" t="-165217" r="-683" b="-30956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78510142"/>
                      </a:ext>
                    </a:extLst>
                  </a:tr>
                  <a:tr h="1353503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Sorting </a:t>
                          </a:r>
                          <a:r>
                            <a:rPr lang="en-US" sz="2000" b="1" i="1" dirty="0"/>
                            <a:t>10 M</a:t>
                          </a:r>
                          <a:r>
                            <a:rPr lang="en-US" sz="2000" dirty="0"/>
                            <a:t> numbers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44948" t="-136771" r="-102787" b="-596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141980" t="-136771" r="-683" b="-596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28703244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r>
                            <a:rPr lang="en-US" sz="2000" dirty="0"/>
                            <a:t>Performance Ratio</a:t>
                          </a:r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lvl="0" algn="ctr"/>
                          <a:r>
                            <a:rPr lang="en-US" sz="2400" b="1" dirty="0">
                              <a:solidFill>
                                <a:schemeClr val="accent1"/>
                              </a:solidFill>
                            </a:rPr>
                            <a:t>Execution time: 1 vs. 120</a:t>
                          </a:r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0161384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9EAA3F-1256-4564-8CB0-22340890F0E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90548" y="247149"/>
            <a:ext cx="441158" cy="434641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38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247615-F374-D5AE-871B-EC4AD96670C8}"/>
              </a:ext>
            </a:extLst>
          </p:cNvPr>
          <p:cNvSpPr txBox="1"/>
          <p:nvPr/>
        </p:nvSpPr>
        <p:spPr>
          <a:xfrm>
            <a:off x="332872" y="973693"/>
            <a:ext cx="8698833" cy="806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Two different algorithms for the same problem: sorting </a:t>
            </a:r>
            <a:r>
              <a:rPr lang="en-US" sz="2000" b="1" i="1" dirty="0"/>
              <a:t>n</a:t>
            </a:r>
            <a:r>
              <a:rPr lang="en-US" sz="2000" dirty="0"/>
              <a:t> (10 million numbers)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Two computer models: Faster and slower</a:t>
            </a:r>
          </a:p>
        </p:txBody>
      </p:sp>
    </p:spTree>
    <p:extLst>
      <p:ext uri="{BB962C8B-B14F-4D97-AF65-F5344CB8AC3E}">
        <p14:creationId xmlns:p14="http://schemas.microsoft.com/office/powerpoint/2010/main" val="4016480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811B869-4D86-4EA9-9474-CDCC745E1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313" y="4565359"/>
            <a:ext cx="2107280" cy="19180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0450" y="387420"/>
            <a:ext cx="7886700" cy="854074"/>
          </a:xfrm>
        </p:spPr>
        <p:txBody>
          <a:bodyPr/>
          <a:lstStyle/>
          <a:p>
            <a:r>
              <a:rPr lang="en-US" dirty="0"/>
              <a:t>You and I - 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0450" y="1333639"/>
            <a:ext cx="8062345" cy="4423077"/>
          </a:xfrm>
        </p:spPr>
        <p:txBody>
          <a:bodyPr>
            <a:normAutofit lnSpcReduction="10000"/>
          </a:bodyPr>
          <a:lstStyle/>
          <a:p>
            <a:pPr marL="342900" lvl="2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ea typeface="굴림" pitchFamily="50" charset="-127"/>
              </a:rPr>
              <a:t>You can reach me:</a:t>
            </a:r>
          </a:p>
          <a:p>
            <a:pPr marL="834390" lvl="4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altLang="ko-KR" sz="1800" b="1" dirty="0">
                <a:ea typeface="굴림" pitchFamily="50" charset="-127"/>
              </a:rPr>
              <a:t>Office</a:t>
            </a:r>
            <a:r>
              <a:rPr lang="en-US" altLang="ko-KR" sz="1800" dirty="0">
                <a:ea typeface="굴림" pitchFamily="50" charset="-127"/>
              </a:rPr>
              <a:t>: LSC (Lawrence Street Center) bldg.  (LW-828)</a:t>
            </a:r>
          </a:p>
          <a:p>
            <a:pPr marL="834390" lvl="4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altLang="ko-KR" sz="1800" b="1" dirty="0">
                <a:solidFill>
                  <a:srgbClr val="FF0000"/>
                </a:solidFill>
                <a:ea typeface="굴림" pitchFamily="50" charset="-127"/>
              </a:rPr>
              <a:t>Initial</a:t>
            </a:r>
            <a:r>
              <a:rPr lang="en-US" altLang="ko-KR" sz="1800" b="1" dirty="0">
                <a:ea typeface="굴림" pitchFamily="50" charset="-127"/>
              </a:rPr>
              <a:t> contact: </a:t>
            </a:r>
          </a:p>
          <a:p>
            <a:pPr marL="1177290" lvl="5" indent="-285750">
              <a:lnSpc>
                <a:spcPct val="100000"/>
              </a:lnSpc>
              <a:buFontTx/>
              <a:buChar char="-"/>
            </a:pPr>
            <a:r>
              <a:rPr lang="en-US" altLang="ko-KR" sz="1600" b="1" dirty="0">
                <a:solidFill>
                  <a:srgbClr val="FF0000"/>
                </a:solidFill>
                <a:ea typeface="굴림" pitchFamily="50" charset="-127"/>
              </a:rPr>
              <a:t>Preferred: </a:t>
            </a:r>
            <a:r>
              <a:rPr lang="en-US" altLang="ko-KR" sz="1600" b="1" dirty="0">
                <a:ea typeface="굴림" pitchFamily="50" charset="-127"/>
              </a:rPr>
              <a:t>By Canvas email</a:t>
            </a:r>
          </a:p>
          <a:p>
            <a:pPr marL="1177290" lvl="5" indent="-285750">
              <a:lnSpc>
                <a:spcPct val="100000"/>
              </a:lnSpc>
              <a:buFontTx/>
              <a:buChar char="-"/>
            </a:pPr>
            <a:r>
              <a:rPr lang="en-US" altLang="ko-KR" sz="1750" b="1" dirty="0">
                <a:ea typeface="굴림" pitchFamily="50" charset="-127"/>
              </a:rPr>
              <a:t>Email</a:t>
            </a:r>
            <a:r>
              <a:rPr lang="en-US" altLang="ko-KR" sz="1750" dirty="0">
                <a:ea typeface="굴림" pitchFamily="50" charset="-127"/>
              </a:rPr>
              <a:t>: </a:t>
            </a:r>
            <a:r>
              <a:rPr lang="en-US" altLang="ko-KR" sz="1750" dirty="0">
                <a:ea typeface="굴림" pitchFamily="50" charset="-127"/>
                <a:hlinkClick r:id="rId4"/>
              </a:rPr>
              <a:t>sung-hee.nam@ucdenver.edu</a:t>
            </a:r>
            <a:endParaRPr lang="en-US" altLang="ko-KR" sz="1750" dirty="0">
              <a:ea typeface="굴림" pitchFamily="50" charset="-127"/>
            </a:endParaRPr>
          </a:p>
          <a:p>
            <a:pPr marL="1177290" lvl="5" indent="-285750">
              <a:lnSpc>
                <a:spcPct val="100000"/>
              </a:lnSpc>
              <a:buFontTx/>
              <a:buChar char="-"/>
            </a:pPr>
            <a:r>
              <a:rPr lang="en-US" altLang="ko-KR" sz="1800" dirty="0">
                <a:ea typeface="굴림" pitchFamily="50" charset="-127"/>
              </a:rPr>
              <a:t>Start with “</a:t>
            </a:r>
            <a:r>
              <a:rPr lang="en-US" altLang="ko-KR" sz="1800" dirty="0">
                <a:solidFill>
                  <a:srgbClr val="FF0000"/>
                </a:solidFill>
                <a:ea typeface="굴림" pitchFamily="50" charset="-127"/>
              </a:rPr>
              <a:t>CSCI 3412</a:t>
            </a:r>
            <a:r>
              <a:rPr lang="en-US" altLang="ko-KR" sz="1800" dirty="0">
                <a:ea typeface="굴림" pitchFamily="50" charset="-127"/>
              </a:rPr>
              <a:t>” in your email subject line</a:t>
            </a:r>
            <a:endParaRPr lang="en-US" altLang="ko-KR" sz="1750" dirty="0">
              <a:ea typeface="굴림" pitchFamily="50" charset="-127"/>
            </a:endParaRPr>
          </a:p>
          <a:p>
            <a:pPr marL="834390" lvl="4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altLang="ko-KR" sz="1800" b="1" dirty="0">
                <a:ea typeface="굴림" pitchFamily="50" charset="-127"/>
              </a:rPr>
              <a:t>Office Hours:</a:t>
            </a:r>
            <a:endParaRPr lang="en-US" sz="1800" b="1" dirty="0">
              <a:ea typeface="굴림" pitchFamily="50" charset="-127"/>
            </a:endParaRPr>
          </a:p>
          <a:p>
            <a:pPr marL="1177290" lvl="5" indent="-285750">
              <a:lnSpc>
                <a:spcPct val="100000"/>
              </a:lnSpc>
              <a:buFontTx/>
              <a:buChar char="-"/>
            </a:pPr>
            <a:r>
              <a:rPr lang="en-US" altLang="ko-KR" sz="1750" dirty="0">
                <a:ea typeface="굴림" pitchFamily="50" charset="-127"/>
              </a:rPr>
              <a:t>Mondays (In office): 11:00 – 12:00 </a:t>
            </a:r>
          </a:p>
          <a:p>
            <a:pPr marL="1177290" lvl="5" indent="-285750">
              <a:lnSpc>
                <a:spcPct val="100000"/>
              </a:lnSpc>
              <a:buFontTx/>
              <a:buChar char="-"/>
            </a:pPr>
            <a:r>
              <a:rPr lang="en-US" altLang="ko-KR" sz="1750" dirty="0">
                <a:ea typeface="굴림" pitchFamily="50" charset="-127"/>
              </a:rPr>
              <a:t>Tuesdays (In office): 12:30  - 1:30 pm or </a:t>
            </a:r>
          </a:p>
          <a:p>
            <a:pPr marL="1177290" lvl="5" indent="-285750">
              <a:lnSpc>
                <a:spcPct val="100000"/>
              </a:lnSpc>
              <a:buFontTx/>
              <a:buChar char="-"/>
            </a:pPr>
            <a:r>
              <a:rPr lang="en-US" altLang="ko-KR" sz="1750" dirty="0">
                <a:ea typeface="굴림" pitchFamily="50" charset="-127"/>
              </a:rPr>
              <a:t>Fridays by appointment only</a:t>
            </a:r>
          </a:p>
          <a:p>
            <a:pPr marL="834390" lvl="4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altLang="ko-KR" sz="1800" b="1" dirty="0">
                <a:ea typeface="굴림" pitchFamily="50" charset="-127"/>
              </a:rPr>
              <a:t>Only for immediate, short, urgent </a:t>
            </a:r>
            <a:r>
              <a:rPr lang="en-US" altLang="ko-KR" sz="1800" b="1" dirty="0">
                <a:solidFill>
                  <a:srgbClr val="FF0000"/>
                </a:solidFill>
                <a:ea typeface="굴림" pitchFamily="50" charset="-127"/>
              </a:rPr>
              <a:t>follow-up</a:t>
            </a:r>
            <a:r>
              <a:rPr lang="en-US" altLang="ko-KR" sz="1800" b="1" dirty="0">
                <a:ea typeface="굴림" pitchFamily="50" charset="-127"/>
              </a:rPr>
              <a:t> response: </a:t>
            </a:r>
          </a:p>
          <a:p>
            <a:pPr marL="1177290" lvl="5" indent="-285750">
              <a:lnSpc>
                <a:spcPct val="100000"/>
              </a:lnSpc>
              <a:buFontTx/>
              <a:buChar char="-"/>
            </a:pPr>
            <a:r>
              <a:rPr lang="en-US" altLang="ko-KR" sz="1750" b="1" dirty="0">
                <a:ea typeface="굴림" pitchFamily="50" charset="-127"/>
              </a:rPr>
              <a:t>MS Teams  </a:t>
            </a:r>
            <a:r>
              <a:rPr lang="en-US" altLang="ko-KR" sz="1750" dirty="0">
                <a:ea typeface="굴림" pitchFamily="50" charset="-127"/>
              </a:rPr>
              <a:t>(Search my name) </a:t>
            </a:r>
          </a:p>
          <a:p>
            <a:pPr marL="387477" lvl="1" indent="-342900">
              <a:lnSpc>
                <a:spcPct val="100000"/>
              </a:lnSpc>
            </a:pPr>
            <a:r>
              <a:rPr lang="en-US" altLang="ko-KR" sz="2400" b="1" dirty="0">
                <a:ea typeface="굴림" pitchFamily="50" charset="-127"/>
              </a:rPr>
              <a:t>Course blackboard</a:t>
            </a:r>
            <a:r>
              <a:rPr lang="en-US" altLang="ko-KR" sz="2800" b="1" dirty="0">
                <a:ea typeface="굴림" pitchFamily="50" charset="-127"/>
              </a:rPr>
              <a:t>: </a:t>
            </a:r>
            <a:r>
              <a:rPr lang="en-US" altLang="ko-KR" dirty="0">
                <a:ea typeface="굴림" pitchFamily="50" charset="-127"/>
              </a:rPr>
              <a:t>Canvas</a:t>
            </a:r>
            <a:endParaRPr lang="en-US" altLang="ko-KR" sz="2800" dirty="0">
              <a:ea typeface="굴림" pitchFamily="50" charset="-12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9FE254-8546-45B5-A753-881224DE0C2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0BD8DFB0-3309-4C95-A5B6-D180A8369370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19D15-61B6-464E-A6AD-B687A71389F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B7BAC7-FE87-40F6-AA24-4F4685D1B0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38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Documents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753" y="1467127"/>
            <a:ext cx="8076910" cy="401088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Available on Canvas.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Syllabus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Honor Code</a:t>
            </a:r>
          </a:p>
          <a:p>
            <a:pPr lvl="2">
              <a:lnSpc>
                <a:spcPct val="100000"/>
              </a:lnSpc>
            </a:pPr>
            <a:r>
              <a:rPr lang="en-US" sz="2800" dirty="0"/>
              <a:t>In short, violations will </a:t>
            </a:r>
            <a:r>
              <a:rPr lang="en-US" sz="2800" b="1" u="sng" dirty="0">
                <a:solidFill>
                  <a:srgbClr val="FF0000"/>
                </a:solidFill>
              </a:rPr>
              <a:t>NOT</a:t>
            </a:r>
            <a:r>
              <a:rPr lang="en-US" sz="2800" dirty="0"/>
              <a:t> be tolerated</a:t>
            </a:r>
            <a:endParaRPr lang="en-US" sz="3000" dirty="0"/>
          </a:p>
          <a:p>
            <a:pPr marL="342900" lvl="1" indent="0">
              <a:buNone/>
            </a:pPr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713C08-6A31-4EE4-94D6-AA4C378B7F4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0BD8DFB0-3309-4C95-A5B6-D180A83693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35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C15E2-5FE7-4707-BC37-6321ED8D0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D73388-25A5-4F64-A6E2-B296E1C8FF4A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AA60AA-BA44-4530-837F-FBAEC13929A8}"/>
              </a:ext>
            </a:extLst>
          </p:cNvPr>
          <p:cNvSpPr txBox="1">
            <a:spLocks/>
          </p:cNvSpPr>
          <p:nvPr/>
        </p:nvSpPr>
        <p:spPr>
          <a:xfrm>
            <a:off x="628650" y="3176989"/>
            <a:ext cx="7886700" cy="1010093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l" defTabSz="6858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2">
                  <a:lumMod val="50000"/>
                </a:schemeClr>
              </a:buClr>
              <a:buSzPct val="85000"/>
              <a:buFont typeface="Century Gothic" panose="020B0502020202020204" pitchFamily="34" charset="0"/>
              <a:buNone/>
              <a:tabLst/>
              <a:defRPr lang="en-US" sz="2000" b="1" i="0" kern="1200" cap="none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Garamond" panose="02020404030301010803" pitchFamily="18" charset="0"/>
                <a:ea typeface="+mn-ea"/>
                <a:cs typeface="+mn-cs"/>
              </a:defRPr>
            </a:lvl1pPr>
            <a:lvl2pPr marL="457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2">
                  <a:lumMod val="50000"/>
                </a:schemeClr>
              </a:buClr>
              <a:buSzPct val="85000"/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914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2">
                  <a:lumMod val="75000"/>
                </a:schemeClr>
              </a:buClr>
              <a:buSzPct val="85000"/>
              <a:buFont typeface="Wingdings" panose="05000000000000000000" pitchFamily="2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2">
                  <a:lumMod val="75000"/>
                </a:schemeClr>
              </a:buClr>
              <a:buSzPct val="85000"/>
              <a:buFont typeface="Courier New" panose="02070309020205020404" pitchFamily="49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1828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2">
                  <a:lumMod val="75000"/>
                </a:schemeClr>
              </a:buClr>
              <a:buSzPct val="85000"/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22860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>
                <a:solidFill>
                  <a:schemeClr val="bg1"/>
                </a:solidFill>
              </a:rPr>
              <a:t>About Course</a:t>
            </a:r>
          </a:p>
        </p:txBody>
      </p:sp>
    </p:spTree>
    <p:extLst>
      <p:ext uri="{BB962C8B-B14F-4D97-AF65-F5344CB8AC3E}">
        <p14:creationId xmlns:p14="http://schemas.microsoft.com/office/powerpoint/2010/main" val="3023500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D667C-2591-4B10-9572-447CB9453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65" y="360960"/>
            <a:ext cx="6910624" cy="70986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Course Overview and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9575E-58FE-4124-9269-3AB23454E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65" y="1247361"/>
            <a:ext cx="7967638" cy="5142260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Course Website: Canvas</a:t>
            </a:r>
          </a:p>
          <a:p>
            <a:r>
              <a:rPr lang="en-US" sz="2400" dirty="0"/>
              <a:t>Going over Syllabus – on Canvas</a:t>
            </a:r>
          </a:p>
          <a:p>
            <a:pPr lvl="1">
              <a:lnSpc>
                <a:spcPct val="110000"/>
              </a:lnSpc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Course Overview</a:t>
            </a:r>
            <a:r>
              <a:rPr lang="en-US" sz="2400" dirty="0"/>
              <a:t>: Fundamental topics of computer algorithms</a:t>
            </a:r>
          </a:p>
          <a:p>
            <a:pPr lvl="2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Prep: Introduction to Python (2 classes)</a:t>
            </a:r>
          </a:p>
          <a:p>
            <a:pPr lvl="2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Algorithm analysis technique – Proof techniques, analysis of asymptotic growth of algorithms</a:t>
            </a:r>
          </a:p>
          <a:p>
            <a:pPr lvl="2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Algorithms for sorting, searching, hashing, string matching, graph </a:t>
            </a:r>
          </a:p>
          <a:p>
            <a:pPr lvl="2">
              <a:lnSpc>
                <a:spcPct val="110000"/>
              </a:lnSpc>
            </a:pPr>
            <a:r>
              <a:rPr lang="en-US" sz="2000" dirty="0"/>
              <a:t>Data structures for efficient algorithms – heaps, hash tables, and (balanced) search trees, skip list</a:t>
            </a:r>
          </a:p>
          <a:p>
            <a:pPr lvl="2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Algorithm design techniques – divide-and-conquer, randomized algorithms, dynamic programming, greedy methods, incremental improvement</a:t>
            </a:r>
          </a:p>
          <a:p>
            <a:pPr lvl="2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Limits of computation – NP completeness</a:t>
            </a:r>
          </a:p>
          <a:p>
            <a:pPr lvl="2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2000" i="1" dirty="0">
                <a:solidFill>
                  <a:schemeClr val="bg1">
                    <a:lumMod val="65000"/>
                  </a:schemeClr>
                </a:solidFill>
              </a:rPr>
              <a:t>Special topics: Sketch on Quantum computing and algorithm, Blockchain</a:t>
            </a:r>
          </a:p>
          <a:p>
            <a:pPr lvl="1">
              <a:lnSpc>
                <a:spcPct val="110000"/>
              </a:lnSpc>
            </a:pP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Learning Objectives </a:t>
            </a:r>
            <a:r>
              <a:rPr lang="en-US" sz="2400" dirty="0"/>
              <a:t>– </a:t>
            </a:r>
            <a:r>
              <a:rPr lang="en-US" dirty="0"/>
              <a:t>Being more knowledgeable about the existing algorithms, design techniques, analysis of the performance, showing correctness, real-life problem-solving examples.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F6B3CF-624B-4805-956D-26D524667D0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802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D667C-2591-4B10-9572-447CB9453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79450"/>
            <a:ext cx="7886700" cy="405233"/>
          </a:xfrm>
        </p:spPr>
        <p:txBody>
          <a:bodyPr>
            <a:normAutofit fontScale="90000"/>
          </a:bodyPr>
          <a:lstStyle/>
          <a:p>
            <a:r>
              <a:rPr lang="en-US" dirty="0"/>
              <a:t>More About Course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9575E-58FE-4124-9269-3AB23454E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83516"/>
            <a:ext cx="8376202" cy="536576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/>
              <a:t>Course Pre-Requisites: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CSCI 2312 – Programming topics in the C++ language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CSCI 2421 – Data Structures and Program Design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CSCI 2511 – Discrete Structures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Note:  </a:t>
            </a:r>
            <a:r>
              <a:rPr lang="en-US" sz="1800" i="1" dirty="0"/>
              <a:t>Each student must sign the Prerequisites Agreement from the link below to receive any credit for any assignment or exam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>
                <a:hlinkClick r:id="rId2"/>
              </a:rPr>
              <a:t>https://ucdenverdata.formstack.com/forms/eng_pre_requisite_agreement_3412</a:t>
            </a:r>
            <a:endParaRPr lang="en-US" sz="18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solidFill>
                  <a:srgbClr val="C00000"/>
                </a:solidFill>
              </a:rPr>
              <a:t>Python</a:t>
            </a:r>
            <a:r>
              <a:rPr lang="en-US" sz="2000" dirty="0"/>
              <a:t> will be the programming language used in the class lecture. It is strongly recommended to learn and use Python for the programming assignments.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/>
              <a:t>Required Textbook: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Title: 	Introduction to Algorithms, Third Edition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Author: 	</a:t>
            </a:r>
            <a:r>
              <a:rPr lang="en-US" sz="1800" b="1" dirty="0"/>
              <a:t>CLRS</a:t>
            </a:r>
            <a:endParaRPr lang="en-US" sz="1800" dirty="0"/>
          </a:p>
          <a:p>
            <a:pPr lvl="0" hangingPunct="0">
              <a:lnSpc>
                <a:spcPct val="100000"/>
              </a:lnSpc>
              <a:spcBef>
                <a:spcPts val="0"/>
              </a:spcBef>
            </a:pPr>
            <a:r>
              <a:rPr lang="en-US" sz="2000" b="1" dirty="0"/>
              <a:t>Course material references including significant portion of lecture slides</a:t>
            </a:r>
          </a:p>
          <a:p>
            <a:pPr lvl="1" hangingPunct="0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CLRS (</a:t>
            </a:r>
            <a:r>
              <a:rPr lang="en-US" sz="1800" b="1" dirty="0" err="1"/>
              <a:t>C</a:t>
            </a:r>
            <a:r>
              <a:rPr lang="en-US" sz="1800" dirty="0" err="1"/>
              <a:t>ormen</a:t>
            </a:r>
            <a:r>
              <a:rPr lang="en-US" sz="1800" dirty="0"/>
              <a:t>, </a:t>
            </a:r>
            <a:r>
              <a:rPr lang="en-US" sz="1800" b="1" dirty="0" err="1"/>
              <a:t>L</a:t>
            </a:r>
            <a:r>
              <a:rPr lang="en-US" sz="1800" dirty="0" err="1"/>
              <a:t>elserson</a:t>
            </a:r>
            <a:r>
              <a:rPr lang="en-US" sz="1800" dirty="0"/>
              <a:t>, </a:t>
            </a:r>
            <a:r>
              <a:rPr lang="en-US" sz="1800" b="1" dirty="0"/>
              <a:t>R</a:t>
            </a:r>
            <a:r>
              <a:rPr lang="en-US" sz="1800" dirty="0"/>
              <a:t>ivest, </a:t>
            </a:r>
            <a:r>
              <a:rPr lang="en-US" sz="1800" b="1" dirty="0"/>
              <a:t>S</a:t>
            </a:r>
            <a:r>
              <a:rPr lang="en-US" sz="1800" dirty="0"/>
              <a:t>tein) textbook</a:t>
            </a:r>
          </a:p>
          <a:p>
            <a:pPr lvl="1" hangingPunct="0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Wiki sites</a:t>
            </a:r>
          </a:p>
          <a:p>
            <a:pPr lvl="1" hangingPunct="0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Some other supplementary contents from the Internet.</a:t>
            </a:r>
          </a:p>
          <a:p>
            <a:pPr lvl="1" hangingPunct="0">
              <a:lnSpc>
                <a:spcPct val="100000"/>
              </a:lnSpc>
              <a:spcBef>
                <a:spcPts val="0"/>
              </a:spcBef>
            </a:pPr>
            <a:r>
              <a:rPr lang="en-US" sz="1800" dirty="0" err="1"/>
              <a:t>chatGPT</a:t>
            </a:r>
            <a:endParaRPr lang="en-US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69701-1E74-417B-9DF0-AFBA7296CB9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FA82FF-DB36-4580-94F7-B583447E019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103" y="5367130"/>
            <a:ext cx="1315033" cy="13448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3004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D667C-2591-4B10-9572-447CB9453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593" y="476833"/>
            <a:ext cx="6231126" cy="405233"/>
          </a:xfrm>
        </p:spPr>
        <p:txBody>
          <a:bodyPr>
            <a:normAutofit fontScale="90000"/>
          </a:bodyPr>
          <a:lstStyle/>
          <a:p>
            <a:r>
              <a:rPr lang="en-US" dirty="0"/>
              <a:t>More About Course: Grading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9575E-58FE-4124-9269-3AB23454E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93" y="1103243"/>
            <a:ext cx="8198917" cy="5248646"/>
          </a:xfrm>
        </p:spPr>
        <p:txBody>
          <a:bodyPr>
            <a:noAutofit/>
          </a:bodyPr>
          <a:lstStyle/>
          <a:p>
            <a:pPr lvl="0" hangingPunct="0">
              <a:lnSpc>
                <a:spcPct val="100000"/>
              </a:lnSpc>
              <a:spcBef>
                <a:spcPts val="0"/>
              </a:spcBef>
            </a:pPr>
            <a:r>
              <a:rPr lang="en-US" sz="2000" b="1" dirty="0"/>
              <a:t>Course Grade: </a:t>
            </a:r>
            <a:r>
              <a:rPr lang="en-US" sz="2000" dirty="0"/>
              <a:t>Course grades are a weighted average of the grades earned on all graded material. </a:t>
            </a:r>
          </a:p>
          <a:p>
            <a:pPr lvl="1" hangingPunct="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Midterm Exam:				20%</a:t>
            </a:r>
            <a:endParaRPr lang="en-US" sz="1800" dirty="0"/>
          </a:p>
          <a:p>
            <a:pPr lvl="1" hangingPunct="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Final Exam:					30%</a:t>
            </a:r>
          </a:p>
          <a:p>
            <a:pPr lvl="1" hangingPunct="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Homework/Programming Assignments:	40%</a:t>
            </a:r>
          </a:p>
          <a:p>
            <a:pPr lvl="1" hangingPunct="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Participation:		           		10%</a:t>
            </a:r>
          </a:p>
          <a:p>
            <a:pPr lvl="1" hangingPunct="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en-US" dirty="0"/>
              <a:t>+ Extra credit points</a:t>
            </a:r>
          </a:p>
          <a:p>
            <a:pPr marL="402336" lvl="1" indent="0" hangingPunct="0">
              <a:lnSpc>
                <a:spcPct val="100000"/>
              </a:lnSpc>
              <a:spcBef>
                <a:spcPts val="0"/>
              </a:spcBef>
              <a:buNone/>
            </a:pPr>
            <a:endParaRPr lang="en-US" sz="2000" b="1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b="1" dirty="0"/>
              <a:t>Homework/Programming Assignments:</a:t>
            </a:r>
            <a:r>
              <a:rPr lang="en-US" sz="2000" dirty="0"/>
              <a:t>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b="0" dirty="0"/>
              <a:t>There will be 7 homework assignments. 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b="0" dirty="0"/>
              <a:t>Each will include programming assignments as well as several problems from the textbook 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Extra credit programming problems 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b="0" dirty="0"/>
              <a:t>Deepen your </a:t>
            </a:r>
            <a:r>
              <a:rPr lang="en-US" dirty="0"/>
              <a:t>knowledge on the topics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Sharpen your Python skill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69701-1E74-417B-9DF0-AFBA7296CB9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353425" y="295275"/>
            <a:ext cx="790575" cy="768350"/>
          </a:xfrm>
          <a:prstGeom prst="rect">
            <a:avLst/>
          </a:prstGeom>
        </p:spPr>
        <p:txBody>
          <a:bodyPr/>
          <a:lstStyle/>
          <a:p>
            <a:fld id="{71D73388-25A5-4F64-A6E2-B296E1C8FF4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616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44670</TotalTime>
  <Words>3044</Words>
  <Application>Microsoft Office PowerPoint</Application>
  <PresentationFormat>On-screen Show (4:3)</PresentationFormat>
  <Paragraphs>383</Paragraphs>
  <Slides>38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1" baseType="lpstr">
      <vt:lpstr>futura-pt</vt:lpstr>
      <vt:lpstr>굴림</vt:lpstr>
      <vt:lpstr>Helvetica Neue</vt:lpstr>
      <vt:lpstr>walsheim-medium</vt:lpstr>
      <vt:lpstr>Arial</vt:lpstr>
      <vt:lpstr>Calibri</vt:lpstr>
      <vt:lpstr>Cambria Math</vt:lpstr>
      <vt:lpstr>Century Gothic</vt:lpstr>
      <vt:lpstr>Consolas</vt:lpstr>
      <vt:lpstr>Courier New</vt:lpstr>
      <vt:lpstr>Garamond</vt:lpstr>
      <vt:lpstr>Wingdings</vt:lpstr>
      <vt:lpstr>Office Theme</vt:lpstr>
      <vt:lpstr>CSCI 3412 Algorithms Algorithm</vt:lpstr>
      <vt:lpstr>About Me</vt:lpstr>
      <vt:lpstr>About You </vt:lpstr>
      <vt:lpstr>You and I - Communication</vt:lpstr>
      <vt:lpstr>Important Documents</vt:lpstr>
      <vt:lpstr>PowerPoint Presentation</vt:lpstr>
      <vt:lpstr>Course Overview and Information</vt:lpstr>
      <vt:lpstr>More About Course </vt:lpstr>
      <vt:lpstr>More About Course: Grading </vt:lpstr>
      <vt:lpstr>Yet Another Course Stuff </vt:lpstr>
      <vt:lpstr>Some Fine print … </vt:lpstr>
      <vt:lpstr>Class success is achieved through synchronized efforts</vt:lpstr>
      <vt:lpstr>What is Algorithm?</vt:lpstr>
      <vt:lpstr>What is Algorithm?</vt:lpstr>
      <vt:lpstr>What is an algorithm? </vt:lpstr>
      <vt:lpstr>So … how about these algorithms?</vt:lpstr>
      <vt:lpstr>Is the first one an algorithm?</vt:lpstr>
      <vt:lpstr>Yet another dad joke …</vt:lpstr>
      <vt:lpstr>Five Minute University of Algorithms</vt:lpstr>
      <vt:lpstr>Why We learn Algorithms?</vt:lpstr>
      <vt:lpstr>Why algorithm class?</vt:lpstr>
      <vt:lpstr>Grand Canyon: South Rim vs. North Rim</vt:lpstr>
      <vt:lpstr>Can we visit both rims in a day?</vt:lpstr>
      <vt:lpstr>Two Sides of Learning Algorithms -Focuses for this course -</vt:lpstr>
      <vt:lpstr>Power of Good Algorithms - The Influence of Robust Algorithms - </vt:lpstr>
      <vt:lpstr>Arithmetic Sequence Problem</vt:lpstr>
      <vt:lpstr>Arithmetic Series: Sum of arithmetic sequence </vt:lpstr>
      <vt:lpstr>Arithmetic Series – can we do better?, ∑129_(k=1)^n▒k  </vt:lpstr>
      <vt:lpstr>Problems Solved by Algorithms</vt:lpstr>
      <vt:lpstr>Problems solved by algorithms</vt:lpstr>
      <vt:lpstr>Interplay between  Algorithms &amp; Data Structures</vt:lpstr>
      <vt:lpstr>Pitfalls in Quest for Optimal Algorithms</vt:lpstr>
      <vt:lpstr>Algorithms and Data Structures</vt:lpstr>
      <vt:lpstr>Power of Data Structures: Sorting</vt:lpstr>
      <vt:lpstr>Hardware Performance And  Algorithm Efficiency</vt:lpstr>
      <vt:lpstr>Hardware solution: Parallelism, itself may not cut</vt:lpstr>
      <vt:lpstr>Quantum Computing (in ??? Years)</vt:lpstr>
      <vt:lpstr>Algorithm Efficiency (Data size matters!!)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3412  Algorithm</dc:title>
  <dc:creator>Sung</dc:creator>
  <cp:lastModifiedBy>Nam, Sung-Hee</cp:lastModifiedBy>
  <cp:revision>72</cp:revision>
  <cp:lastPrinted>2023-08-23T17:24:00Z</cp:lastPrinted>
  <dcterms:created xsi:type="dcterms:W3CDTF">2021-01-13T21:06:43Z</dcterms:created>
  <dcterms:modified xsi:type="dcterms:W3CDTF">2025-01-23T19:16:32Z</dcterms:modified>
</cp:coreProperties>
</file>